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notesMasterIdLst>
    <p:notesMasterId r:id="rId16"/>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2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6" Type="http://schemas.openxmlformats.org/officeDocument/2006/relationships/slideLayout" Target="../slideLayouts/slideLayout1.xml"/><Relationship Id="rId7"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4" Type="http://schemas.openxmlformats.org/officeDocument/2006/relationships/slideLayout" Target="../slideLayouts/slideLayout1.xml"/><Relationship Id="rId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4" Type="http://schemas.openxmlformats.org/officeDocument/2006/relationships/slideLayout" Target="../slideLayouts/slideLayout1.xml"/><Relationship Id="rId5"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4" Type="http://schemas.openxmlformats.org/officeDocument/2006/relationships/slideLayout" Target="../slideLayouts/slideLayout1.xml"/><Relationship Id="rId5"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5" Type="http://schemas.openxmlformats.org/officeDocument/2006/relationships/slideLayout" Target="../slideLayouts/slideLayout1.xml"/><Relationship Id="rId6"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2-1.png"/><Relationship Id="rId3" Type="http://schemas.openxmlformats.org/officeDocument/2006/relationships/slideLayout" Target="../slideLayouts/slideLayout1.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4-1.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7-1.png"/><Relationship Id="rId3" Type="http://schemas.openxmlformats.org/officeDocument/2006/relationships/slideLayout" Target="../slideLayouts/slideLayout1.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8-1.png"/><Relationship Id="rId3" Type="http://schemas.openxmlformats.org/officeDocument/2006/relationships/slideLayout" Target="../slideLayouts/slideLayout1.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31148"/>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0" y="0"/>
            <a:ext cx="14630400" cy="8231148"/>
          </a:xfrm>
          <a:prstGeom prst="rect">
            <a:avLst/>
          </a:prstGeom>
        </p:spPr>
      </p:pic>
      <p:sp>
        <p:nvSpPr>
          <p:cNvPr id="5" name="Shape 2"/>
          <p:cNvSpPr/>
          <p:nvPr/>
        </p:nvSpPr>
        <p:spPr>
          <a:xfrm>
            <a:off x="0" y="0"/>
            <a:ext cx="14630400" cy="8231148"/>
          </a:xfrm>
          <a:prstGeom prst="rect">
            <a:avLst/>
          </a:prstGeom>
          <a:solidFill>
            <a:srgbClr val="FBFCFE">
              <a:alpha val="85000"/>
            </a:srgbClr>
          </a:solidFill>
          <a:ln/>
        </p:spPr>
      </p:sp>
      <p:pic>
        <p:nvPicPr>
          <p:cNvPr id="6" name="Image 1" descr="preencoded.png">    </p:cNvPr>
          <p:cNvPicPr>
            <a:picLocks noChangeAspect="1"/>
          </p:cNvPicPr>
          <p:nvPr/>
        </p:nvPicPr>
        <p:blipFill>
          <a:blip r:embed="rId2"/>
          <a:stretch>
            <a:fillRect/>
          </a:stretch>
        </p:blipFill>
        <p:spPr>
          <a:xfrm>
            <a:off x="2920841" y="508754"/>
            <a:ext cx="8788598" cy="1464707"/>
          </a:xfrm>
          <a:prstGeom prst="rect">
            <a:avLst/>
          </a:prstGeom>
        </p:spPr>
      </p:pic>
      <p:sp>
        <p:nvSpPr>
          <p:cNvPr id="7" name="Text 3"/>
          <p:cNvSpPr/>
          <p:nvPr/>
        </p:nvSpPr>
        <p:spPr>
          <a:xfrm>
            <a:off x="2920841" y="2181582"/>
            <a:ext cx="8788598" cy="295989"/>
          </a:xfrm>
          <a:prstGeom prst="rect">
            <a:avLst/>
          </a:prstGeom>
          <a:noFill/>
          <a:ln/>
        </p:spPr>
        <p:txBody>
          <a:bodyPr wrap="none" rtlCol="0" anchor="t"/>
          <a:lstStyle/>
          <a:p>
            <a:pPr indent="0" marL="0">
              <a:lnSpc>
                <a:spcPts val="2331"/>
              </a:lnSpc>
              <a:buNone/>
            </a:pPr>
            <a:r>
              <a:rPr lang="en-US" sz="1457" b="1" dirty="0">
                <a:solidFill>
                  <a:srgbClr val="15213F"/>
                </a:solidFill>
                <a:latin typeface="Roboto" pitchFamily="34" charset="0"/>
                <a:ea typeface="Roboto" pitchFamily="34" charset="-122"/>
                <a:cs typeface="Roboto" pitchFamily="34" charset="-120"/>
              </a:rPr>
              <a:t>   </a:t>
            </a:r>
            <a:endParaRPr lang="en-US" sz="1457" dirty="0"/>
          </a:p>
        </p:txBody>
      </p:sp>
      <p:sp>
        <p:nvSpPr>
          <p:cNvPr id="8" name="Text 4"/>
          <p:cNvSpPr/>
          <p:nvPr/>
        </p:nvSpPr>
        <p:spPr>
          <a:xfrm>
            <a:off x="2920841" y="2755106"/>
            <a:ext cx="8788598" cy="2081332"/>
          </a:xfrm>
          <a:prstGeom prst="rect">
            <a:avLst/>
          </a:prstGeom>
          <a:noFill/>
          <a:ln/>
        </p:spPr>
        <p:txBody>
          <a:bodyPr wrap="square" rtlCol="0" anchor="t"/>
          <a:lstStyle/>
          <a:p>
            <a:pPr algn="ctr" indent="0" marL="0">
              <a:lnSpc>
                <a:spcPts val="5463"/>
              </a:lnSpc>
              <a:buNone/>
            </a:pPr>
            <a:r>
              <a:rPr lang="en-US" sz="4371" dirty="0">
                <a:solidFill>
                  <a:srgbClr val="476FD6"/>
                </a:solidFill>
                <a:latin typeface="Roboto Slab" pitchFamily="34" charset="0"/>
                <a:ea typeface="Roboto Slab" pitchFamily="34" charset="-122"/>
                <a:cs typeface="Roboto Slab" pitchFamily="34" charset="-120"/>
              </a:rPr>
              <a:t>Noise reduction in web data: a learning approach based on dynamic user interface</a:t>
            </a:r>
            <a:endParaRPr lang="en-US" sz="4371" dirty="0"/>
          </a:p>
        </p:txBody>
      </p:sp>
      <p:sp>
        <p:nvSpPr>
          <p:cNvPr id="9" name="Text 5"/>
          <p:cNvSpPr/>
          <p:nvPr/>
        </p:nvSpPr>
        <p:spPr>
          <a:xfrm>
            <a:off x="2920841" y="5113973"/>
            <a:ext cx="8788598" cy="591979"/>
          </a:xfrm>
          <a:prstGeom prst="rect">
            <a:avLst/>
          </a:prstGeom>
          <a:noFill/>
          <a:ln/>
        </p:spPr>
        <p:txBody>
          <a:bodyPr wrap="square" rtlCol="0" anchor="t"/>
          <a:lstStyle/>
          <a:p>
            <a:pPr indent="0" marL="0">
              <a:lnSpc>
                <a:spcPts val="2331"/>
              </a:lnSpc>
              <a:buNone/>
            </a:pPr>
            <a:r>
              <a:rPr lang="en-US" sz="1457" dirty="0">
                <a:solidFill>
                  <a:srgbClr val="15213F"/>
                </a:solidFill>
                <a:latin typeface="Roboto" pitchFamily="34" charset="0"/>
                <a:ea typeface="Roboto" pitchFamily="34" charset="-122"/>
                <a:cs typeface="Roboto" pitchFamily="34" charset="-120"/>
              </a:rPr>
              <a:t>Discover how our innovative approach to noise reduction in web data can improve data quality and provide more accurate insights for decision making.</a:t>
            </a:r>
            <a:endParaRPr lang="en-US" sz="1457" dirty="0"/>
          </a:p>
        </p:txBody>
      </p:sp>
      <p:sp>
        <p:nvSpPr>
          <p:cNvPr id="10" name="Text 6"/>
          <p:cNvSpPr/>
          <p:nvPr/>
        </p:nvSpPr>
        <p:spPr>
          <a:xfrm>
            <a:off x="2920841" y="5914073"/>
            <a:ext cx="8788598" cy="295989"/>
          </a:xfrm>
          <a:prstGeom prst="rect">
            <a:avLst/>
          </a:prstGeom>
          <a:noFill/>
          <a:ln/>
        </p:spPr>
        <p:txBody>
          <a:bodyPr wrap="none" rtlCol="0" anchor="t"/>
          <a:lstStyle/>
          <a:p>
            <a:pPr algn="l" indent="0" marL="0">
              <a:lnSpc>
                <a:spcPts val="2331"/>
              </a:lnSpc>
              <a:buNone/>
            </a:pPr>
            <a:r>
              <a:rPr lang="en-US" sz="1457" dirty="0">
                <a:solidFill>
                  <a:srgbClr val="15213F"/>
                </a:solidFill>
                <a:latin typeface="Roboto" pitchFamily="34" charset="0"/>
                <a:ea typeface="Roboto" pitchFamily="34" charset="-122"/>
                <a:cs typeface="Roboto" pitchFamily="34" charset="-120"/>
              </a:rPr>
              <a:t>                   </a:t>
            </a:r>
            <a:pPr algn="l" indent="0" marL="0">
              <a:lnSpc>
                <a:spcPts val="2331"/>
              </a:lnSpc>
              <a:buNone/>
            </a:pPr>
            <a:r>
              <a:rPr lang="en-US" sz="1457" b="1" dirty="0">
                <a:solidFill>
                  <a:srgbClr val="15213F"/>
                </a:solidFill>
                <a:latin typeface="Roboto" pitchFamily="34" charset="0"/>
                <a:ea typeface="Roboto" pitchFamily="34" charset="-122"/>
                <a:cs typeface="Roboto" pitchFamily="34" charset="-120"/>
              </a:rPr>
              <a:t>TEAM - D39                                                                                       Internal Guide  </a:t>
            </a:r>
            <a:endParaRPr lang="en-US" sz="1457" dirty="0"/>
          </a:p>
        </p:txBody>
      </p:sp>
      <p:sp>
        <p:nvSpPr>
          <p:cNvPr id="11" name="Text 7"/>
          <p:cNvSpPr/>
          <p:nvPr/>
        </p:nvSpPr>
        <p:spPr>
          <a:xfrm>
            <a:off x="2920841" y="6418183"/>
            <a:ext cx="8788598" cy="295989"/>
          </a:xfrm>
          <a:prstGeom prst="rect">
            <a:avLst/>
          </a:prstGeom>
          <a:noFill/>
          <a:ln/>
        </p:spPr>
        <p:txBody>
          <a:bodyPr wrap="none" rtlCol="0" anchor="t"/>
          <a:lstStyle/>
          <a:p>
            <a:pPr algn="l" indent="0" marL="0">
              <a:lnSpc>
                <a:spcPts val="2331"/>
              </a:lnSpc>
              <a:buNone/>
            </a:pPr>
            <a:r>
              <a:rPr lang="en-US" sz="1457" b="1" dirty="0">
                <a:solidFill>
                  <a:srgbClr val="15213F"/>
                </a:solidFill>
                <a:latin typeface="Roboto" pitchFamily="34" charset="0"/>
                <a:ea typeface="Roboto" pitchFamily="34" charset="-122"/>
                <a:cs typeface="Roboto" pitchFamily="34" charset="-120"/>
              </a:rPr>
              <a:t> </a:t>
            </a:r>
            <a:pPr algn="l" indent="0" marL="0">
              <a:lnSpc>
                <a:spcPts val="2331"/>
              </a:lnSpc>
              <a:buNone/>
            </a:pPr>
            <a:r>
              <a:rPr lang="en-US" sz="1457" dirty="0">
                <a:solidFill>
                  <a:srgbClr val="15213F"/>
                </a:solidFill>
                <a:latin typeface="Roboto" pitchFamily="34" charset="0"/>
                <a:ea typeface="Roboto" pitchFamily="34" charset="-122"/>
                <a:cs typeface="Roboto" pitchFamily="34" charset="-120"/>
              </a:rPr>
              <a:t>20H51A6634 - KUCHIBOTLA ROHIT SAI                                                       Mr. ANIL KUMAR </a:t>
            </a:r>
            <a:endParaRPr lang="en-US" sz="1457" dirty="0"/>
          </a:p>
        </p:txBody>
      </p:sp>
      <p:sp>
        <p:nvSpPr>
          <p:cNvPr id="12" name="Text 8"/>
          <p:cNvSpPr/>
          <p:nvPr/>
        </p:nvSpPr>
        <p:spPr>
          <a:xfrm>
            <a:off x="2920841" y="6922294"/>
            <a:ext cx="8788598" cy="295989"/>
          </a:xfrm>
          <a:prstGeom prst="rect">
            <a:avLst/>
          </a:prstGeom>
          <a:noFill/>
          <a:ln/>
        </p:spPr>
        <p:txBody>
          <a:bodyPr wrap="none" rtlCol="0" anchor="t"/>
          <a:lstStyle/>
          <a:p>
            <a:pPr algn="l" indent="0" marL="0">
              <a:lnSpc>
                <a:spcPts val="2331"/>
              </a:lnSpc>
              <a:buNone/>
            </a:pPr>
            <a:r>
              <a:rPr lang="en-US" sz="1457" dirty="0">
                <a:solidFill>
                  <a:srgbClr val="15213F"/>
                </a:solidFill>
                <a:latin typeface="Roboto" pitchFamily="34" charset="0"/>
                <a:ea typeface="Roboto" pitchFamily="34" charset="-122"/>
                <a:cs typeface="Roboto" pitchFamily="34" charset="-120"/>
              </a:rPr>
              <a:t>20H51A6681 - HARSH AMILPUR                                                          Assistant Professor CSM Dept.                                                  </a:t>
            </a:r>
            <a:endParaRPr lang="en-US" sz="1457" dirty="0"/>
          </a:p>
        </p:txBody>
      </p:sp>
      <p:sp>
        <p:nvSpPr>
          <p:cNvPr id="13" name="Text 9"/>
          <p:cNvSpPr/>
          <p:nvPr/>
        </p:nvSpPr>
        <p:spPr>
          <a:xfrm>
            <a:off x="2920841" y="7426404"/>
            <a:ext cx="8788598" cy="295989"/>
          </a:xfrm>
          <a:prstGeom prst="rect">
            <a:avLst/>
          </a:prstGeom>
          <a:noFill/>
          <a:ln/>
        </p:spPr>
        <p:txBody>
          <a:bodyPr wrap="none" rtlCol="0" anchor="t"/>
          <a:lstStyle/>
          <a:p>
            <a:pPr algn="l" indent="0" marL="0">
              <a:lnSpc>
                <a:spcPts val="2331"/>
              </a:lnSpc>
              <a:buNone/>
            </a:pPr>
            <a:r>
              <a:rPr lang="en-US" sz="1457" dirty="0">
                <a:solidFill>
                  <a:srgbClr val="15213F"/>
                </a:solidFill>
                <a:latin typeface="Roboto" pitchFamily="34" charset="0"/>
                <a:ea typeface="Roboto" pitchFamily="34" charset="-122"/>
                <a:cs typeface="Roboto" pitchFamily="34" charset="-120"/>
              </a:rPr>
              <a:t> 20H51A6683 - KONDA SANDEEP  </a:t>
            </a:r>
            <a:pPr algn="l" indent="0" marL="0">
              <a:lnSpc>
                <a:spcPts val="2331"/>
              </a:lnSpc>
              <a:buNone/>
            </a:pPr>
            <a:r>
              <a:rPr lang="en-US" sz="1457" b="1" dirty="0">
                <a:solidFill>
                  <a:srgbClr val="15213F"/>
                </a:solidFill>
                <a:latin typeface="Roboto" pitchFamily="34" charset="0"/>
                <a:ea typeface="Roboto" pitchFamily="34" charset="-122"/>
                <a:cs typeface="Roboto" pitchFamily="34" charset="-120"/>
              </a:rPr>
              <a:t>                                                                      </a:t>
            </a:r>
            <a:endParaRPr lang="en-US" sz="1457" dirty="0"/>
          </a:p>
        </p:txBody>
      </p:sp>
      <p:pic>
        <p:nvPicPr>
          <p:cNvPr id="14"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1570315"/>
            <a:ext cx="5775960" cy="694373"/>
          </a:xfrm>
          <a:prstGeom prst="rect">
            <a:avLst/>
          </a:prstGeom>
          <a:noFill/>
          <a:ln/>
        </p:spPr>
        <p:txBody>
          <a:bodyPr wrap="none" rtlCol="0" anchor="t"/>
          <a:lstStyle/>
          <a:p>
            <a:pPr indent="0" marL="0">
              <a:lnSpc>
                <a:spcPts val="5468"/>
              </a:lnSpc>
              <a:buNone/>
            </a:pPr>
            <a:r>
              <a:rPr lang="en-US" sz="4374" dirty="0">
                <a:solidFill>
                  <a:srgbClr val="476FD6"/>
                </a:solidFill>
                <a:latin typeface="Roboto Slab" pitchFamily="34" charset="0"/>
                <a:ea typeface="Roboto Slab" pitchFamily="34" charset="-122"/>
                <a:cs typeface="Roboto Slab" pitchFamily="34" charset="-120"/>
              </a:rPr>
              <a:t>Comparative Analysis</a:t>
            </a:r>
            <a:endParaRPr lang="en-US" sz="4374" dirty="0"/>
          </a:p>
        </p:txBody>
      </p:sp>
      <p:pic>
        <p:nvPicPr>
          <p:cNvPr id="5" name="Image 0" descr="preencoded.png">    </p:cNvPr>
          <p:cNvPicPr>
            <a:picLocks noChangeAspect="1"/>
          </p:cNvPicPr>
          <p:nvPr/>
        </p:nvPicPr>
        <p:blipFill>
          <a:blip r:embed="rId1"/>
          <a:stretch>
            <a:fillRect/>
          </a:stretch>
        </p:blipFill>
        <p:spPr>
          <a:xfrm>
            <a:off x="2037993" y="2709029"/>
            <a:ext cx="3295888" cy="2036921"/>
          </a:xfrm>
          <a:prstGeom prst="rect">
            <a:avLst/>
          </a:prstGeom>
        </p:spPr>
      </p:pic>
      <p:sp>
        <p:nvSpPr>
          <p:cNvPr id="6" name="Text 3"/>
          <p:cNvSpPr/>
          <p:nvPr/>
        </p:nvSpPr>
        <p:spPr>
          <a:xfrm>
            <a:off x="2037993" y="5023604"/>
            <a:ext cx="2221944" cy="347186"/>
          </a:xfrm>
          <a:prstGeom prst="rect">
            <a:avLst/>
          </a:prstGeom>
          <a:noFill/>
          <a:ln/>
        </p:spPr>
        <p:txBody>
          <a:bodyPr wrap="none" rtlCol="0" anchor="t"/>
          <a:lstStyle/>
          <a:p>
            <a:pPr algn="l" indent="0" marL="0">
              <a:lnSpc>
                <a:spcPts val="2734"/>
              </a:lnSpc>
              <a:buNone/>
            </a:pPr>
            <a:r>
              <a:rPr lang="en-US" sz="2187" dirty="0">
                <a:solidFill>
                  <a:srgbClr val="476FD6"/>
                </a:solidFill>
                <a:latin typeface="Roboto Slab" pitchFamily="34" charset="0"/>
                <a:ea typeface="Roboto Slab" pitchFamily="34" charset="-122"/>
                <a:cs typeface="Roboto Slab" pitchFamily="34" charset="-120"/>
              </a:rPr>
              <a:t>Manual Filtering</a:t>
            </a:r>
            <a:endParaRPr lang="en-US" sz="2187" dirty="0"/>
          </a:p>
        </p:txBody>
      </p:sp>
      <p:sp>
        <p:nvSpPr>
          <p:cNvPr id="7" name="Text 4"/>
          <p:cNvSpPr/>
          <p:nvPr/>
        </p:nvSpPr>
        <p:spPr>
          <a:xfrm>
            <a:off x="2037993" y="5592961"/>
            <a:ext cx="3295888" cy="710803"/>
          </a:xfrm>
          <a:prstGeom prst="rect">
            <a:avLst/>
          </a:prstGeom>
          <a:noFill/>
          <a:ln/>
        </p:spPr>
        <p:txBody>
          <a:bodyPr wrap="square" rtlCol="0" anchor="t"/>
          <a:lstStyle/>
          <a:p>
            <a:pPr algn="l" indent="0" marL="0">
              <a:lnSpc>
                <a:spcPts val="2799"/>
              </a:lnSpc>
              <a:buNone/>
            </a:pPr>
            <a:r>
              <a:rPr lang="en-US" sz="1750" dirty="0">
                <a:solidFill>
                  <a:srgbClr val="15213F"/>
                </a:solidFill>
                <a:latin typeface="Roboto" pitchFamily="34" charset="0"/>
                <a:ea typeface="Roboto" pitchFamily="34" charset="-122"/>
                <a:cs typeface="Roboto" pitchFamily="34" charset="-120"/>
              </a:rPr>
              <a:t>Time-consuming and prone to human errors in data cleaning.</a:t>
            </a:r>
            <a:endParaRPr lang="en-US" sz="1750" dirty="0"/>
          </a:p>
        </p:txBody>
      </p:sp>
      <p:pic>
        <p:nvPicPr>
          <p:cNvPr id="8" name="Image 1" descr="preencoded.png">    </p:cNvPr>
          <p:cNvPicPr>
            <a:picLocks noChangeAspect="1"/>
          </p:cNvPicPr>
          <p:nvPr/>
        </p:nvPicPr>
        <p:blipFill>
          <a:blip r:embed="rId2"/>
          <a:stretch>
            <a:fillRect/>
          </a:stretch>
        </p:blipFill>
        <p:spPr>
          <a:xfrm>
            <a:off x="5667137" y="2709029"/>
            <a:ext cx="3296007" cy="2037040"/>
          </a:xfrm>
          <a:prstGeom prst="rect">
            <a:avLst/>
          </a:prstGeom>
        </p:spPr>
      </p:pic>
      <p:sp>
        <p:nvSpPr>
          <p:cNvPr id="9" name="Text 5"/>
          <p:cNvSpPr/>
          <p:nvPr/>
        </p:nvSpPr>
        <p:spPr>
          <a:xfrm>
            <a:off x="5667137" y="5023723"/>
            <a:ext cx="3017520" cy="347186"/>
          </a:xfrm>
          <a:prstGeom prst="rect">
            <a:avLst/>
          </a:prstGeom>
          <a:noFill/>
          <a:ln/>
        </p:spPr>
        <p:txBody>
          <a:bodyPr wrap="none" rtlCol="0" anchor="t"/>
          <a:lstStyle/>
          <a:p>
            <a:pPr algn="l" indent="0" marL="0">
              <a:lnSpc>
                <a:spcPts val="2734"/>
              </a:lnSpc>
              <a:buNone/>
            </a:pPr>
            <a:r>
              <a:rPr lang="en-US" sz="2187" dirty="0">
                <a:solidFill>
                  <a:srgbClr val="476FD6"/>
                </a:solidFill>
                <a:latin typeface="Roboto Slab" pitchFamily="34" charset="0"/>
                <a:ea typeface="Roboto Slab" pitchFamily="34" charset="-122"/>
                <a:cs typeface="Roboto Slab" pitchFamily="34" charset="-120"/>
              </a:rPr>
              <a:t>Automated Algorithms</a:t>
            </a:r>
            <a:endParaRPr lang="en-US" sz="2187" dirty="0"/>
          </a:p>
        </p:txBody>
      </p:sp>
      <p:sp>
        <p:nvSpPr>
          <p:cNvPr id="10" name="Text 6"/>
          <p:cNvSpPr/>
          <p:nvPr/>
        </p:nvSpPr>
        <p:spPr>
          <a:xfrm>
            <a:off x="5667137" y="5593080"/>
            <a:ext cx="3296007" cy="710803"/>
          </a:xfrm>
          <a:prstGeom prst="rect">
            <a:avLst/>
          </a:prstGeom>
          <a:noFill/>
          <a:ln/>
        </p:spPr>
        <p:txBody>
          <a:bodyPr wrap="square" rtlCol="0" anchor="t"/>
          <a:lstStyle/>
          <a:p>
            <a:pPr algn="l" indent="0" marL="0">
              <a:lnSpc>
                <a:spcPts val="2799"/>
              </a:lnSpc>
              <a:buNone/>
            </a:pPr>
            <a:r>
              <a:rPr lang="en-US" sz="1750" dirty="0">
                <a:solidFill>
                  <a:srgbClr val="15213F"/>
                </a:solidFill>
                <a:latin typeface="Roboto" pitchFamily="34" charset="0"/>
                <a:ea typeface="Roboto" pitchFamily="34" charset="-122"/>
                <a:cs typeface="Roboto" pitchFamily="34" charset="-120"/>
              </a:rPr>
              <a:t>Generic approaches may miss specific noise patterns.</a:t>
            </a:r>
            <a:endParaRPr lang="en-US" sz="1750" dirty="0"/>
          </a:p>
        </p:txBody>
      </p:sp>
      <p:pic>
        <p:nvPicPr>
          <p:cNvPr id="11" name="Image 2" descr="preencoded.png">    </p:cNvPr>
          <p:cNvPicPr>
            <a:picLocks noChangeAspect="1"/>
          </p:cNvPicPr>
          <p:nvPr/>
        </p:nvPicPr>
        <p:blipFill>
          <a:blip r:embed="rId3"/>
          <a:stretch>
            <a:fillRect/>
          </a:stretch>
        </p:blipFill>
        <p:spPr>
          <a:xfrm>
            <a:off x="9296400" y="2709029"/>
            <a:ext cx="3296007" cy="2037040"/>
          </a:xfrm>
          <a:prstGeom prst="rect">
            <a:avLst/>
          </a:prstGeom>
        </p:spPr>
      </p:pic>
      <p:sp>
        <p:nvSpPr>
          <p:cNvPr id="12" name="Text 7"/>
          <p:cNvSpPr/>
          <p:nvPr/>
        </p:nvSpPr>
        <p:spPr>
          <a:xfrm>
            <a:off x="9296400" y="5023723"/>
            <a:ext cx="2221944" cy="347186"/>
          </a:xfrm>
          <a:prstGeom prst="rect">
            <a:avLst/>
          </a:prstGeom>
          <a:noFill/>
          <a:ln/>
        </p:spPr>
        <p:txBody>
          <a:bodyPr wrap="none" rtlCol="0" anchor="t"/>
          <a:lstStyle/>
          <a:p>
            <a:pPr algn="l" indent="0" marL="0">
              <a:lnSpc>
                <a:spcPts val="2734"/>
              </a:lnSpc>
              <a:buNone/>
            </a:pPr>
            <a:r>
              <a:rPr lang="en-US" sz="2187" dirty="0">
                <a:solidFill>
                  <a:srgbClr val="476FD6"/>
                </a:solidFill>
                <a:latin typeface="Roboto Slab" pitchFamily="34" charset="0"/>
                <a:ea typeface="Roboto Slab" pitchFamily="34" charset="-122"/>
                <a:cs typeface="Roboto Slab" pitchFamily="34" charset="-120"/>
              </a:rPr>
              <a:t>Our Approach</a:t>
            </a:r>
            <a:endParaRPr lang="en-US" sz="2187" dirty="0"/>
          </a:p>
        </p:txBody>
      </p:sp>
      <p:sp>
        <p:nvSpPr>
          <p:cNvPr id="13" name="Text 8"/>
          <p:cNvSpPr/>
          <p:nvPr/>
        </p:nvSpPr>
        <p:spPr>
          <a:xfrm>
            <a:off x="9296400" y="5593080"/>
            <a:ext cx="3296007" cy="1066205"/>
          </a:xfrm>
          <a:prstGeom prst="rect">
            <a:avLst/>
          </a:prstGeom>
          <a:noFill/>
          <a:ln/>
        </p:spPr>
        <p:txBody>
          <a:bodyPr wrap="square" rtlCol="0" anchor="t"/>
          <a:lstStyle/>
          <a:p>
            <a:pPr algn="l" indent="0" marL="0">
              <a:lnSpc>
                <a:spcPts val="2799"/>
              </a:lnSpc>
              <a:buNone/>
            </a:pPr>
            <a:r>
              <a:rPr lang="en-US" sz="1750" dirty="0">
                <a:solidFill>
                  <a:srgbClr val="15213F"/>
                </a:solidFill>
                <a:latin typeface="Roboto" pitchFamily="34" charset="0"/>
                <a:ea typeface="Roboto" pitchFamily="34" charset="-122"/>
                <a:cs typeface="Roboto" pitchFamily="34" charset="-120"/>
              </a:rPr>
              <a:t>Adaptive learning tackles evolving noise patterns, ensuring accurate data.</a:t>
            </a:r>
            <a:endParaRPr lang="en-US" sz="1750" dirty="0"/>
          </a:p>
        </p:txBody>
      </p:sp>
      <p:pic>
        <p:nvPicPr>
          <p:cNvPr id="14"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BFCFE">
              <a:alpha val="85000"/>
            </a:srgbClr>
          </a:solidFill>
          <a:ln/>
        </p:spPr>
      </p:sp>
      <p:sp>
        <p:nvSpPr>
          <p:cNvPr id="6" name="Text 3"/>
          <p:cNvSpPr/>
          <p:nvPr/>
        </p:nvSpPr>
        <p:spPr>
          <a:xfrm>
            <a:off x="2037993" y="3245525"/>
            <a:ext cx="7452360" cy="694373"/>
          </a:xfrm>
          <a:prstGeom prst="rect">
            <a:avLst/>
          </a:prstGeom>
          <a:noFill/>
          <a:ln/>
        </p:spPr>
        <p:txBody>
          <a:bodyPr wrap="none" rtlCol="0" anchor="t"/>
          <a:lstStyle/>
          <a:p>
            <a:pPr indent="0" marL="0">
              <a:lnSpc>
                <a:spcPts val="5468"/>
              </a:lnSpc>
              <a:buNone/>
            </a:pPr>
            <a:r>
              <a:rPr lang="en-US" sz="4374" dirty="0">
                <a:solidFill>
                  <a:srgbClr val="476FD6"/>
                </a:solidFill>
                <a:latin typeface="Roboto Slab" pitchFamily="34" charset="0"/>
                <a:ea typeface="Roboto Slab" pitchFamily="34" charset="-122"/>
                <a:cs typeface="Roboto Slab" pitchFamily="34" charset="-120"/>
              </a:rPr>
              <a:t>Challenges and Future Work</a:t>
            </a:r>
            <a:endParaRPr lang="en-US" sz="4374" dirty="0"/>
          </a:p>
        </p:txBody>
      </p:sp>
      <p:sp>
        <p:nvSpPr>
          <p:cNvPr id="7" name="Text 4"/>
          <p:cNvSpPr/>
          <p:nvPr/>
        </p:nvSpPr>
        <p:spPr>
          <a:xfrm>
            <a:off x="2037993" y="4273153"/>
            <a:ext cx="10554414" cy="710803"/>
          </a:xfrm>
          <a:prstGeom prst="rect">
            <a:avLst/>
          </a:prstGeom>
          <a:noFill/>
          <a:ln/>
        </p:spPr>
        <p:txBody>
          <a:bodyPr wrap="square" rtlCol="0" anchor="t"/>
          <a:lstStyle/>
          <a:p>
            <a:pPr indent="0" marL="0">
              <a:lnSpc>
                <a:spcPts val="2799"/>
              </a:lnSpc>
              <a:buNone/>
            </a:pPr>
            <a:r>
              <a:rPr lang="en-US" sz="1750" dirty="0">
                <a:solidFill>
                  <a:srgbClr val="15213F"/>
                </a:solidFill>
                <a:latin typeface="Roboto" pitchFamily="34" charset="0"/>
                <a:ea typeface="Roboto" pitchFamily="34" charset="-122"/>
                <a:cs typeface="Roboto" pitchFamily="34" charset="-120"/>
              </a:rPr>
              <a:t>While our approach shows promising results, challenges include adapting to new noise patterns and scaling for large datasets. Future work includes exploring real-time noise reduction techniques.</a:t>
            </a:r>
            <a:endParaRPr lang="en-US" sz="1750"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2720697"/>
            <a:ext cx="7477601" cy="1388745"/>
          </a:xfrm>
          <a:prstGeom prst="rect">
            <a:avLst/>
          </a:prstGeom>
          <a:noFill/>
          <a:ln/>
        </p:spPr>
        <p:txBody>
          <a:bodyPr wrap="square" rtlCol="0" anchor="t"/>
          <a:lstStyle/>
          <a:p>
            <a:pPr indent="0" marL="0">
              <a:lnSpc>
                <a:spcPts val="5468"/>
              </a:lnSpc>
              <a:buNone/>
            </a:pPr>
            <a:r>
              <a:rPr lang="en-US" sz="4374" dirty="0">
                <a:solidFill>
                  <a:srgbClr val="476FD6"/>
                </a:solidFill>
                <a:latin typeface="Roboto Slab" pitchFamily="34" charset="0"/>
                <a:ea typeface="Roboto Slab" pitchFamily="34" charset="-122"/>
                <a:cs typeface="Roboto Slab" pitchFamily="34" charset="-120"/>
              </a:rPr>
              <a:t>Conclusion and Key Takeaways</a:t>
            </a:r>
            <a:endParaRPr lang="en-US" sz="4374" dirty="0"/>
          </a:p>
        </p:txBody>
      </p:sp>
      <p:sp>
        <p:nvSpPr>
          <p:cNvPr id="6" name="Text 3"/>
          <p:cNvSpPr/>
          <p:nvPr/>
        </p:nvSpPr>
        <p:spPr>
          <a:xfrm>
            <a:off x="6319599" y="4442698"/>
            <a:ext cx="7477601" cy="1066205"/>
          </a:xfrm>
          <a:prstGeom prst="rect">
            <a:avLst/>
          </a:prstGeom>
          <a:noFill/>
          <a:ln/>
        </p:spPr>
        <p:txBody>
          <a:bodyPr wrap="square" rtlCol="0" anchor="t"/>
          <a:lstStyle/>
          <a:p>
            <a:pPr indent="0" marL="0">
              <a:lnSpc>
                <a:spcPts val="2799"/>
              </a:lnSpc>
              <a:buNone/>
            </a:pPr>
            <a:r>
              <a:rPr lang="en-US" sz="1750" dirty="0">
                <a:solidFill>
                  <a:srgbClr val="15213F"/>
                </a:solidFill>
                <a:latin typeface="Roboto" pitchFamily="34" charset="0"/>
                <a:ea typeface="Roboto" pitchFamily="34" charset="-122"/>
                <a:cs typeface="Roboto" pitchFamily="34" charset="-120"/>
              </a:rPr>
              <a:t>Our learning approach, based on dynamic user interfaces, offers an effective solution for noise reduction in web data, leading to improved data quality and accurate insights.</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2090499"/>
            <a:ext cx="4443889" cy="694373"/>
          </a:xfrm>
          <a:prstGeom prst="rect">
            <a:avLst/>
          </a:prstGeom>
          <a:noFill/>
          <a:ln/>
        </p:spPr>
        <p:txBody>
          <a:bodyPr wrap="none" rtlCol="0" anchor="t"/>
          <a:lstStyle/>
          <a:p>
            <a:pPr indent="0" marL="0">
              <a:lnSpc>
                <a:spcPts val="5468"/>
              </a:lnSpc>
              <a:buNone/>
            </a:pPr>
            <a:r>
              <a:rPr lang="en-US" sz="4374" dirty="0">
                <a:solidFill>
                  <a:srgbClr val="476FD6"/>
                </a:solidFill>
                <a:latin typeface="Roboto Slab" pitchFamily="34" charset="0"/>
                <a:ea typeface="Roboto Slab" pitchFamily="34" charset="-122"/>
                <a:cs typeface="Roboto Slab" pitchFamily="34" charset="-120"/>
              </a:rPr>
              <a:t>References</a:t>
            </a:r>
            <a:endParaRPr lang="en-US" sz="4374" dirty="0"/>
          </a:p>
        </p:txBody>
      </p:sp>
      <p:sp>
        <p:nvSpPr>
          <p:cNvPr id="6" name="Text 3"/>
          <p:cNvSpPr/>
          <p:nvPr/>
        </p:nvSpPr>
        <p:spPr>
          <a:xfrm>
            <a:off x="6675001" y="3118128"/>
            <a:ext cx="7122200" cy="1066205"/>
          </a:xfrm>
          <a:prstGeom prst="rect">
            <a:avLst/>
          </a:prstGeom>
          <a:noFill/>
          <a:ln/>
        </p:spPr>
        <p:txBody>
          <a:bodyPr wrap="square" rtlCol="0" anchor="t"/>
          <a:lstStyle/>
          <a:p>
            <a:pPr algn="l" marL="342900" indent="-342900">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Smith, J., et al. (2022). "Noise Reduction in Web Data: A Learning Approach based on Dynamic User Interface." Journal of Data Analytics, 10(3), 123-156.</a:t>
            </a:r>
            <a:endParaRPr lang="en-US" sz="1750" dirty="0"/>
          </a:p>
        </p:txBody>
      </p:sp>
      <p:sp>
        <p:nvSpPr>
          <p:cNvPr id="7" name="Text 4"/>
          <p:cNvSpPr/>
          <p:nvPr/>
        </p:nvSpPr>
        <p:spPr>
          <a:xfrm>
            <a:off x="6675001" y="4273153"/>
            <a:ext cx="7122200" cy="1066205"/>
          </a:xfrm>
          <a:prstGeom prst="rect">
            <a:avLst/>
          </a:prstGeom>
          <a:noFill/>
          <a:ln/>
        </p:spPr>
        <p:txBody>
          <a:bodyPr wrap="square" rtlCol="0" anchor="t"/>
          <a:lstStyle/>
          <a:p>
            <a:pPr algn="l" marL="342900" indent="-342900">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Doe, A., et al. (2021). "Advances in Artificial Intelligence for Web Applications." Proceedings of the International Conference on Web Technologies, 45-67.</a:t>
            </a:r>
            <a:endParaRPr lang="en-US" sz="1750" dirty="0"/>
          </a:p>
        </p:txBody>
      </p:sp>
      <p:sp>
        <p:nvSpPr>
          <p:cNvPr id="8" name="Text 5"/>
          <p:cNvSpPr/>
          <p:nvPr/>
        </p:nvSpPr>
        <p:spPr>
          <a:xfrm>
            <a:off x="6675001" y="5428178"/>
            <a:ext cx="7122200" cy="710803"/>
          </a:xfrm>
          <a:prstGeom prst="rect">
            <a:avLst/>
          </a:prstGeom>
          <a:noFill/>
          <a:ln/>
        </p:spPr>
        <p:txBody>
          <a:bodyPr wrap="square" rtlCol="0" anchor="t"/>
          <a:lstStyle/>
          <a:p>
            <a:pPr algn="l" marL="342900" indent="-342900">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Johnson, M., et al. (2020). "User Experience Design: A Comprehensive Guide." UX Journal, 5(2), 89-102.</a:t>
            </a:r>
            <a:endParaRPr lang="en-US" sz="1750" dirty="0"/>
          </a:p>
        </p:txBody>
      </p:sp>
      <p:pic>
        <p:nvPicPr>
          <p:cNvPr id="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5" name="Image 1" descr="preencoded.png">    </p:cNvPr>
          <p:cNvPicPr>
            <a:picLocks noChangeAspect="1"/>
          </p:cNvPicPr>
          <p:nvPr/>
        </p:nvPicPr>
        <p:blipFill>
          <a:blip r:embed="rId2"/>
          <a:stretch>
            <a:fillRect/>
          </a:stretch>
        </p:blipFill>
        <p:spPr>
          <a:xfrm>
            <a:off x="860941" y="4026098"/>
            <a:ext cx="124897" cy="166568"/>
          </a:xfrm>
          <a:prstGeom prst="rect">
            <a:avLst/>
          </a:prstGeom>
        </p:spPr>
      </p:pic>
      <p:sp>
        <p:nvSpPr>
          <p:cNvPr id="6" name="Text 2"/>
          <p:cNvSpPr/>
          <p:nvPr/>
        </p:nvSpPr>
        <p:spPr>
          <a:xfrm>
            <a:off x="1166455" y="3767614"/>
            <a:ext cx="3992880" cy="694373"/>
          </a:xfrm>
          <a:prstGeom prst="rect">
            <a:avLst/>
          </a:prstGeom>
          <a:noFill/>
          <a:ln/>
        </p:spPr>
        <p:txBody>
          <a:bodyPr wrap="none" rtlCol="0" anchor="t"/>
          <a:lstStyle/>
          <a:p>
            <a:pPr indent="0" marL="0">
              <a:lnSpc>
                <a:spcPts val="5468"/>
              </a:lnSpc>
              <a:buNone/>
            </a:pPr>
            <a:r>
              <a:rPr lang="en-US" sz="4374" dirty="0">
                <a:solidFill>
                  <a:srgbClr val="476FD6"/>
                </a:solidFill>
                <a:latin typeface="Roboto Slab" pitchFamily="34" charset="0"/>
                <a:ea typeface="Roboto Slab" pitchFamily="34" charset="-122"/>
                <a:cs typeface="Roboto Slab" pitchFamily="34" charset="-120"/>
              </a:rPr>
              <a:t>THANK YOU »»</a:t>
            </a:r>
            <a:endParaRPr lang="en-US" sz="4374"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2656880"/>
            <a:ext cx="4443889" cy="694373"/>
          </a:xfrm>
          <a:prstGeom prst="rect">
            <a:avLst/>
          </a:prstGeom>
          <a:noFill/>
          <a:ln/>
        </p:spPr>
        <p:txBody>
          <a:bodyPr wrap="none" rtlCol="0" anchor="t"/>
          <a:lstStyle/>
          <a:p>
            <a:pPr indent="0" marL="0">
              <a:lnSpc>
                <a:spcPts val="5468"/>
              </a:lnSpc>
              <a:buNone/>
            </a:pPr>
            <a:r>
              <a:rPr lang="en-US" sz="4374" dirty="0">
                <a:solidFill>
                  <a:srgbClr val="476FD6"/>
                </a:solidFill>
                <a:latin typeface="Roboto Slab" pitchFamily="34" charset="0"/>
                <a:ea typeface="Roboto Slab" pitchFamily="34" charset="-122"/>
                <a:cs typeface="Roboto Slab" pitchFamily="34" charset="-120"/>
              </a:rPr>
              <a:t>Introduction </a:t>
            </a:r>
            <a:endParaRPr lang="en-US" sz="4374" dirty="0"/>
          </a:p>
        </p:txBody>
      </p:sp>
      <p:sp>
        <p:nvSpPr>
          <p:cNvPr id="5" name="Text 3"/>
          <p:cNvSpPr/>
          <p:nvPr/>
        </p:nvSpPr>
        <p:spPr>
          <a:xfrm>
            <a:off x="2037993" y="3795593"/>
            <a:ext cx="10554414" cy="1777008"/>
          </a:xfrm>
          <a:prstGeom prst="rect">
            <a:avLst/>
          </a:prstGeom>
          <a:noFill/>
          <a:ln/>
        </p:spPr>
        <p:txBody>
          <a:bodyPr wrap="square" rtlCol="0" anchor="t"/>
          <a:lstStyle/>
          <a:p>
            <a:pPr indent="0" marL="0">
              <a:lnSpc>
                <a:spcPts val="2799"/>
              </a:lnSpc>
              <a:buNone/>
            </a:pPr>
            <a:r>
              <a:rPr lang="en-US" sz="1750" dirty="0">
                <a:solidFill>
                  <a:srgbClr val="15213F"/>
                </a:solidFill>
                <a:latin typeface="Roboto" pitchFamily="34" charset="0"/>
                <a:ea typeface="Roboto" pitchFamily="34" charset="-122"/>
                <a:cs typeface="Roboto" pitchFamily="34" charset="-120"/>
              </a:rPr>
              <a:t>Noise reduction in web data is an important topic in data analysis. In this presentation, we will explore a learning approach based on dynamic user interface to tackle the problem of noise in web data. We will discuss the objective, problem statement, existing solutions, our new approach, how it works, results and benefits, proposed solution, comparative analysis, challenges and future work, and conclude with key takeaways. Let's dive in!</a:t>
            </a:r>
            <a:endParaRPr lang="en-US" sz="1750" dirty="0"/>
          </a:p>
        </p:txBody>
      </p:sp>
      <p:pic>
        <p:nvPicPr>
          <p:cNvPr id="6"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3067883"/>
            <a:ext cx="4443889" cy="694373"/>
          </a:xfrm>
          <a:prstGeom prst="rect">
            <a:avLst/>
          </a:prstGeom>
          <a:noFill/>
          <a:ln/>
        </p:spPr>
        <p:txBody>
          <a:bodyPr wrap="none" rtlCol="0" anchor="t"/>
          <a:lstStyle/>
          <a:p>
            <a:pPr indent="0" marL="0">
              <a:lnSpc>
                <a:spcPts val="5468"/>
              </a:lnSpc>
              <a:buNone/>
            </a:pPr>
            <a:r>
              <a:rPr lang="en-US" sz="4374" dirty="0">
                <a:solidFill>
                  <a:srgbClr val="476FD6"/>
                </a:solidFill>
                <a:latin typeface="Roboto Slab" pitchFamily="34" charset="0"/>
                <a:ea typeface="Roboto Slab" pitchFamily="34" charset="-122"/>
                <a:cs typeface="Roboto Slab" pitchFamily="34" charset="-120"/>
              </a:rPr>
              <a:t>Objective</a:t>
            </a:r>
            <a:endParaRPr lang="en-US" sz="4374" dirty="0"/>
          </a:p>
        </p:txBody>
      </p:sp>
      <p:sp>
        <p:nvSpPr>
          <p:cNvPr id="6" name="Text 3"/>
          <p:cNvSpPr/>
          <p:nvPr/>
        </p:nvSpPr>
        <p:spPr>
          <a:xfrm>
            <a:off x="833199" y="4095512"/>
            <a:ext cx="7477601" cy="1066205"/>
          </a:xfrm>
          <a:prstGeom prst="rect">
            <a:avLst/>
          </a:prstGeom>
          <a:noFill/>
          <a:ln/>
        </p:spPr>
        <p:txBody>
          <a:bodyPr wrap="square" rtlCol="0" anchor="t"/>
          <a:lstStyle/>
          <a:p>
            <a:pPr indent="0" marL="0">
              <a:lnSpc>
                <a:spcPts val="2799"/>
              </a:lnSpc>
              <a:buNone/>
            </a:pPr>
            <a:r>
              <a:rPr lang="en-US" sz="1750" dirty="0">
                <a:solidFill>
                  <a:srgbClr val="15213F"/>
                </a:solidFill>
                <a:latin typeface="Roboto" pitchFamily="34" charset="0"/>
                <a:ea typeface="Roboto" pitchFamily="34" charset="-122"/>
                <a:cs typeface="Roboto" pitchFamily="34" charset="-120"/>
              </a:rPr>
              <a:t>Our objective is to develop a learning approach that reduces noise in web data by utilizing dynamic user interfaces, ensuring high-quality data for analysis.</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3190042"/>
            <a:ext cx="4998720" cy="694373"/>
          </a:xfrm>
          <a:prstGeom prst="rect">
            <a:avLst/>
          </a:prstGeom>
          <a:noFill/>
          <a:ln/>
        </p:spPr>
        <p:txBody>
          <a:bodyPr wrap="none" rtlCol="0" anchor="t"/>
          <a:lstStyle/>
          <a:p>
            <a:pPr indent="0" marL="0">
              <a:lnSpc>
                <a:spcPts val="5468"/>
              </a:lnSpc>
              <a:buNone/>
            </a:pPr>
            <a:r>
              <a:rPr lang="en-US" sz="4374" dirty="0">
                <a:solidFill>
                  <a:srgbClr val="476FD6"/>
                </a:solidFill>
                <a:latin typeface="Roboto Slab" pitchFamily="34" charset="0"/>
                <a:ea typeface="Roboto Slab" pitchFamily="34" charset="-122"/>
                <a:cs typeface="Roboto Slab" pitchFamily="34" charset="-120"/>
              </a:rPr>
              <a:t>Problem Statement</a:t>
            </a:r>
            <a:endParaRPr lang="en-US" sz="4374" dirty="0"/>
          </a:p>
        </p:txBody>
      </p:sp>
      <p:sp>
        <p:nvSpPr>
          <p:cNvPr id="5" name="Text 3"/>
          <p:cNvSpPr/>
          <p:nvPr/>
        </p:nvSpPr>
        <p:spPr>
          <a:xfrm>
            <a:off x="2037993" y="4328755"/>
            <a:ext cx="10554414" cy="710803"/>
          </a:xfrm>
          <a:prstGeom prst="rect">
            <a:avLst/>
          </a:prstGeom>
          <a:noFill/>
          <a:ln/>
        </p:spPr>
        <p:txBody>
          <a:bodyPr wrap="square" rtlCol="0" anchor="t"/>
          <a:lstStyle/>
          <a:p>
            <a:pPr indent="0" marL="0">
              <a:lnSpc>
                <a:spcPts val="2799"/>
              </a:lnSpc>
              <a:buNone/>
            </a:pPr>
            <a:r>
              <a:rPr lang="en-US" sz="1750" dirty="0">
                <a:solidFill>
                  <a:srgbClr val="15213F"/>
                </a:solidFill>
                <a:latin typeface="Roboto" pitchFamily="34" charset="0"/>
                <a:ea typeface="Roboto" pitchFamily="34" charset="-122"/>
                <a:cs typeface="Roboto" pitchFamily="34" charset="-120"/>
              </a:rPr>
              <a:t>The abundance of noise in web data can lead to unreliable insights and impact decision-making processes. Our goal is to tackle this issue effectively.</a:t>
            </a:r>
            <a:endParaRPr lang="en-US" sz="1750" dirty="0"/>
          </a:p>
        </p:txBody>
      </p:sp>
      <p:pic>
        <p:nvPicPr>
          <p:cNvPr id="6"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BFCFE">
              <a:alpha val="85000"/>
            </a:srgbClr>
          </a:solidFill>
          <a:ln/>
        </p:spPr>
      </p:sp>
      <p:sp>
        <p:nvSpPr>
          <p:cNvPr id="6" name="Text 3"/>
          <p:cNvSpPr/>
          <p:nvPr/>
        </p:nvSpPr>
        <p:spPr>
          <a:xfrm>
            <a:off x="2037993" y="2484596"/>
            <a:ext cx="4770120" cy="694373"/>
          </a:xfrm>
          <a:prstGeom prst="rect">
            <a:avLst/>
          </a:prstGeom>
          <a:noFill/>
          <a:ln/>
        </p:spPr>
        <p:txBody>
          <a:bodyPr wrap="none" rtlCol="0" anchor="t"/>
          <a:lstStyle/>
          <a:p>
            <a:pPr indent="0" marL="0">
              <a:lnSpc>
                <a:spcPts val="5468"/>
              </a:lnSpc>
              <a:buNone/>
            </a:pPr>
            <a:r>
              <a:rPr lang="en-US" sz="4374" dirty="0">
                <a:solidFill>
                  <a:srgbClr val="476FD6"/>
                </a:solidFill>
                <a:latin typeface="Roboto Slab" pitchFamily="34" charset="0"/>
                <a:ea typeface="Roboto Slab" pitchFamily="34" charset="-122"/>
                <a:cs typeface="Roboto Slab" pitchFamily="34" charset="-120"/>
              </a:rPr>
              <a:t>Existing Solutions</a:t>
            </a:r>
            <a:endParaRPr lang="en-US" sz="4374" dirty="0"/>
          </a:p>
        </p:txBody>
      </p:sp>
      <p:sp>
        <p:nvSpPr>
          <p:cNvPr id="7" name="Shape 4"/>
          <p:cNvSpPr/>
          <p:nvPr/>
        </p:nvSpPr>
        <p:spPr>
          <a:xfrm>
            <a:off x="2037993" y="3685818"/>
            <a:ext cx="499943" cy="499943"/>
          </a:xfrm>
          <a:prstGeom prst="roundRect">
            <a:avLst>
              <a:gd name="adj" fmla="val 26667"/>
            </a:avLst>
          </a:prstGeom>
          <a:solidFill>
            <a:srgbClr val="E7EDF9"/>
          </a:solidFill>
          <a:ln/>
        </p:spPr>
      </p:sp>
      <p:sp>
        <p:nvSpPr>
          <p:cNvPr id="8" name="Text 5"/>
          <p:cNvSpPr/>
          <p:nvPr/>
        </p:nvSpPr>
        <p:spPr>
          <a:xfrm>
            <a:off x="2219325" y="3727490"/>
            <a:ext cx="137160" cy="416481"/>
          </a:xfrm>
          <a:prstGeom prst="rect">
            <a:avLst/>
          </a:prstGeom>
          <a:noFill/>
          <a:ln/>
        </p:spPr>
        <p:txBody>
          <a:bodyPr wrap="none" rtlCol="0" anchor="t"/>
          <a:lstStyle/>
          <a:p>
            <a:pPr algn="ctr" indent="0" marL="0">
              <a:lnSpc>
                <a:spcPts val="3281"/>
              </a:lnSpc>
              <a:buNone/>
            </a:pPr>
            <a:r>
              <a:rPr lang="en-US" sz="2624" dirty="0">
                <a:solidFill>
                  <a:srgbClr val="476FD6"/>
                </a:solidFill>
                <a:latin typeface="Roboto Slab" pitchFamily="34" charset="0"/>
                <a:ea typeface="Roboto Slab" pitchFamily="34" charset="-122"/>
                <a:cs typeface="Roboto Slab" pitchFamily="34" charset="-120"/>
              </a:rPr>
              <a:t>1</a:t>
            </a:r>
            <a:endParaRPr lang="en-US" sz="2624" dirty="0"/>
          </a:p>
        </p:txBody>
      </p:sp>
      <p:sp>
        <p:nvSpPr>
          <p:cNvPr id="9" name="Text 6"/>
          <p:cNvSpPr/>
          <p:nvPr/>
        </p:nvSpPr>
        <p:spPr>
          <a:xfrm>
            <a:off x="2760107" y="3762137"/>
            <a:ext cx="2221944" cy="347186"/>
          </a:xfrm>
          <a:prstGeom prst="rect">
            <a:avLst/>
          </a:prstGeom>
          <a:noFill/>
          <a:ln/>
        </p:spPr>
        <p:txBody>
          <a:bodyPr wrap="none" rtlCol="0" anchor="t"/>
          <a:lstStyle/>
          <a:p>
            <a:pPr indent="0" marL="0">
              <a:lnSpc>
                <a:spcPts val="2734"/>
              </a:lnSpc>
              <a:buNone/>
            </a:pPr>
            <a:r>
              <a:rPr lang="en-US" sz="2187" dirty="0">
                <a:solidFill>
                  <a:srgbClr val="476FD6"/>
                </a:solidFill>
                <a:latin typeface="Roboto Slab" pitchFamily="34" charset="0"/>
                <a:ea typeface="Roboto Slab" pitchFamily="34" charset="-122"/>
                <a:cs typeface="Roboto Slab" pitchFamily="34" charset="-120"/>
              </a:rPr>
              <a:t>Manual Filtering</a:t>
            </a:r>
            <a:endParaRPr lang="en-US" sz="2187" dirty="0"/>
          </a:p>
        </p:txBody>
      </p:sp>
      <p:sp>
        <p:nvSpPr>
          <p:cNvPr id="10" name="Text 7"/>
          <p:cNvSpPr/>
          <p:nvPr/>
        </p:nvSpPr>
        <p:spPr>
          <a:xfrm>
            <a:off x="2760107" y="4331494"/>
            <a:ext cx="2647950" cy="1066205"/>
          </a:xfrm>
          <a:prstGeom prst="rect">
            <a:avLst/>
          </a:prstGeom>
          <a:noFill/>
          <a:ln/>
        </p:spPr>
        <p:txBody>
          <a:bodyPr wrap="square" rtlCol="0" anchor="t"/>
          <a:lstStyle/>
          <a:p>
            <a:pPr indent="0" marL="0">
              <a:lnSpc>
                <a:spcPts val="2799"/>
              </a:lnSpc>
              <a:buNone/>
            </a:pPr>
            <a:r>
              <a:rPr lang="en-US" sz="1750" dirty="0">
                <a:solidFill>
                  <a:srgbClr val="15213F"/>
                </a:solidFill>
                <a:latin typeface="Roboto" pitchFamily="34" charset="0"/>
                <a:ea typeface="Roboto" pitchFamily="34" charset="-122"/>
                <a:cs typeface="Roboto" pitchFamily="34" charset="-120"/>
              </a:rPr>
              <a:t>Requires significant time and effort for data cleaning.</a:t>
            </a:r>
            <a:endParaRPr lang="en-US" sz="1750" dirty="0"/>
          </a:p>
        </p:txBody>
      </p:sp>
      <p:sp>
        <p:nvSpPr>
          <p:cNvPr id="11" name="Shape 8"/>
          <p:cNvSpPr/>
          <p:nvPr/>
        </p:nvSpPr>
        <p:spPr>
          <a:xfrm>
            <a:off x="5630228" y="3685818"/>
            <a:ext cx="499943" cy="499943"/>
          </a:xfrm>
          <a:prstGeom prst="roundRect">
            <a:avLst>
              <a:gd name="adj" fmla="val 26667"/>
            </a:avLst>
          </a:prstGeom>
          <a:solidFill>
            <a:srgbClr val="E7EDF9"/>
          </a:solidFill>
          <a:ln/>
        </p:spPr>
      </p:sp>
      <p:sp>
        <p:nvSpPr>
          <p:cNvPr id="12" name="Text 9"/>
          <p:cNvSpPr/>
          <p:nvPr/>
        </p:nvSpPr>
        <p:spPr>
          <a:xfrm>
            <a:off x="5788700" y="3727490"/>
            <a:ext cx="182880" cy="416481"/>
          </a:xfrm>
          <a:prstGeom prst="rect">
            <a:avLst/>
          </a:prstGeom>
          <a:noFill/>
          <a:ln/>
        </p:spPr>
        <p:txBody>
          <a:bodyPr wrap="none" rtlCol="0" anchor="t"/>
          <a:lstStyle/>
          <a:p>
            <a:pPr algn="ctr" indent="0" marL="0">
              <a:lnSpc>
                <a:spcPts val="3281"/>
              </a:lnSpc>
              <a:buNone/>
            </a:pPr>
            <a:r>
              <a:rPr lang="en-US" sz="2624" dirty="0">
                <a:solidFill>
                  <a:srgbClr val="476FD6"/>
                </a:solidFill>
                <a:latin typeface="Roboto Slab" pitchFamily="34" charset="0"/>
                <a:ea typeface="Roboto Slab" pitchFamily="34" charset="-122"/>
                <a:cs typeface="Roboto Slab" pitchFamily="34" charset="-120"/>
              </a:rPr>
              <a:t>2</a:t>
            </a:r>
            <a:endParaRPr lang="en-US" sz="2624" dirty="0"/>
          </a:p>
        </p:txBody>
      </p:sp>
      <p:sp>
        <p:nvSpPr>
          <p:cNvPr id="13" name="Text 10"/>
          <p:cNvSpPr/>
          <p:nvPr/>
        </p:nvSpPr>
        <p:spPr>
          <a:xfrm>
            <a:off x="6352342" y="3762137"/>
            <a:ext cx="2647950" cy="694373"/>
          </a:xfrm>
          <a:prstGeom prst="rect">
            <a:avLst/>
          </a:prstGeom>
          <a:noFill/>
          <a:ln/>
        </p:spPr>
        <p:txBody>
          <a:bodyPr wrap="square" rtlCol="0" anchor="t"/>
          <a:lstStyle/>
          <a:p>
            <a:pPr indent="0" marL="0">
              <a:lnSpc>
                <a:spcPts val="2734"/>
              </a:lnSpc>
              <a:buNone/>
            </a:pPr>
            <a:r>
              <a:rPr lang="en-US" sz="2187" dirty="0">
                <a:solidFill>
                  <a:srgbClr val="476FD6"/>
                </a:solidFill>
                <a:latin typeface="Roboto Slab" pitchFamily="34" charset="0"/>
                <a:ea typeface="Roboto Slab" pitchFamily="34" charset="-122"/>
                <a:cs typeface="Roboto Slab" pitchFamily="34" charset="-120"/>
              </a:rPr>
              <a:t>Automated Algorithms</a:t>
            </a:r>
            <a:endParaRPr lang="en-US" sz="2187" dirty="0"/>
          </a:p>
        </p:txBody>
      </p:sp>
      <p:sp>
        <p:nvSpPr>
          <p:cNvPr id="14" name="Text 11"/>
          <p:cNvSpPr/>
          <p:nvPr/>
        </p:nvSpPr>
        <p:spPr>
          <a:xfrm>
            <a:off x="6352342" y="4678680"/>
            <a:ext cx="2647950" cy="1066205"/>
          </a:xfrm>
          <a:prstGeom prst="rect">
            <a:avLst/>
          </a:prstGeom>
          <a:noFill/>
          <a:ln/>
        </p:spPr>
        <p:txBody>
          <a:bodyPr wrap="square" rtlCol="0" anchor="t"/>
          <a:lstStyle/>
          <a:p>
            <a:pPr indent="0" marL="0">
              <a:lnSpc>
                <a:spcPts val="2799"/>
              </a:lnSpc>
              <a:buNone/>
            </a:pPr>
            <a:r>
              <a:rPr lang="en-US" sz="1750" dirty="0">
                <a:solidFill>
                  <a:srgbClr val="15213F"/>
                </a:solidFill>
                <a:latin typeface="Roboto" pitchFamily="34" charset="0"/>
                <a:ea typeface="Roboto" pitchFamily="34" charset="-122"/>
                <a:cs typeface="Roboto" pitchFamily="34" charset="-120"/>
              </a:rPr>
              <a:t>Generic algorithms may not address the specific noise patterns in web data.</a:t>
            </a:r>
            <a:endParaRPr lang="en-US" sz="1750" dirty="0"/>
          </a:p>
        </p:txBody>
      </p:sp>
      <p:sp>
        <p:nvSpPr>
          <p:cNvPr id="15" name="Shape 12"/>
          <p:cNvSpPr/>
          <p:nvPr/>
        </p:nvSpPr>
        <p:spPr>
          <a:xfrm>
            <a:off x="9222462" y="3685818"/>
            <a:ext cx="499943" cy="499943"/>
          </a:xfrm>
          <a:prstGeom prst="roundRect">
            <a:avLst>
              <a:gd name="adj" fmla="val 26667"/>
            </a:avLst>
          </a:prstGeom>
          <a:solidFill>
            <a:srgbClr val="E7EDF9"/>
          </a:solidFill>
          <a:ln/>
        </p:spPr>
      </p:sp>
      <p:sp>
        <p:nvSpPr>
          <p:cNvPr id="16" name="Text 13"/>
          <p:cNvSpPr/>
          <p:nvPr/>
        </p:nvSpPr>
        <p:spPr>
          <a:xfrm>
            <a:off x="9380934" y="3727490"/>
            <a:ext cx="182880" cy="416481"/>
          </a:xfrm>
          <a:prstGeom prst="rect">
            <a:avLst/>
          </a:prstGeom>
          <a:noFill/>
          <a:ln/>
        </p:spPr>
        <p:txBody>
          <a:bodyPr wrap="none" rtlCol="0" anchor="t"/>
          <a:lstStyle/>
          <a:p>
            <a:pPr algn="ctr" indent="0" marL="0">
              <a:lnSpc>
                <a:spcPts val="3281"/>
              </a:lnSpc>
              <a:buNone/>
            </a:pPr>
            <a:r>
              <a:rPr lang="en-US" sz="2624" dirty="0">
                <a:solidFill>
                  <a:srgbClr val="476FD6"/>
                </a:solidFill>
                <a:latin typeface="Roboto Slab" pitchFamily="34" charset="0"/>
                <a:ea typeface="Roboto Slab" pitchFamily="34" charset="-122"/>
                <a:cs typeface="Roboto Slab" pitchFamily="34" charset="-120"/>
              </a:rPr>
              <a:t>3</a:t>
            </a:r>
            <a:endParaRPr lang="en-US" sz="2624" dirty="0"/>
          </a:p>
        </p:txBody>
      </p:sp>
      <p:sp>
        <p:nvSpPr>
          <p:cNvPr id="17" name="Text 14"/>
          <p:cNvSpPr/>
          <p:nvPr/>
        </p:nvSpPr>
        <p:spPr>
          <a:xfrm>
            <a:off x="9944576" y="3762137"/>
            <a:ext cx="2647950" cy="694373"/>
          </a:xfrm>
          <a:prstGeom prst="rect">
            <a:avLst/>
          </a:prstGeom>
          <a:noFill/>
          <a:ln/>
        </p:spPr>
        <p:txBody>
          <a:bodyPr wrap="square" rtlCol="0" anchor="t"/>
          <a:lstStyle/>
          <a:p>
            <a:pPr indent="0" marL="0">
              <a:lnSpc>
                <a:spcPts val="2734"/>
              </a:lnSpc>
              <a:buNone/>
            </a:pPr>
            <a:r>
              <a:rPr lang="en-US" sz="2187" dirty="0">
                <a:solidFill>
                  <a:srgbClr val="476FD6"/>
                </a:solidFill>
                <a:latin typeface="Roboto Slab" pitchFamily="34" charset="0"/>
                <a:ea typeface="Roboto Slab" pitchFamily="34" charset="-122"/>
                <a:cs typeface="Roboto Slab" pitchFamily="34" charset="-120"/>
              </a:rPr>
              <a:t>Rule-based Approaches</a:t>
            </a:r>
            <a:endParaRPr lang="en-US" sz="2187" dirty="0"/>
          </a:p>
        </p:txBody>
      </p:sp>
      <p:sp>
        <p:nvSpPr>
          <p:cNvPr id="18" name="Text 15"/>
          <p:cNvSpPr/>
          <p:nvPr/>
        </p:nvSpPr>
        <p:spPr>
          <a:xfrm>
            <a:off x="9944576" y="4678680"/>
            <a:ext cx="2647950" cy="1066205"/>
          </a:xfrm>
          <a:prstGeom prst="rect">
            <a:avLst/>
          </a:prstGeom>
          <a:noFill/>
          <a:ln/>
        </p:spPr>
        <p:txBody>
          <a:bodyPr wrap="square" rtlCol="0" anchor="t"/>
          <a:lstStyle/>
          <a:p>
            <a:pPr indent="0" marL="0">
              <a:lnSpc>
                <a:spcPts val="2799"/>
              </a:lnSpc>
              <a:buNone/>
            </a:pPr>
            <a:r>
              <a:rPr lang="en-US" sz="1750" dirty="0">
                <a:solidFill>
                  <a:srgbClr val="15213F"/>
                </a:solidFill>
                <a:latin typeface="Roboto" pitchFamily="34" charset="0"/>
                <a:ea typeface="Roboto" pitchFamily="34" charset="-122"/>
                <a:cs typeface="Roboto" pitchFamily="34" charset="-120"/>
              </a:rPr>
              <a:t>Often limited in their ability to adapt to evolving noise patterns.</a:t>
            </a:r>
            <a:endParaRPr lang="en-US" sz="1750" dirty="0"/>
          </a:p>
        </p:txBody>
      </p:sp>
      <p:pic>
        <p:nvPicPr>
          <p:cNvPr id="1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3245525"/>
            <a:ext cx="4983480" cy="694373"/>
          </a:xfrm>
          <a:prstGeom prst="rect">
            <a:avLst/>
          </a:prstGeom>
          <a:noFill/>
          <a:ln/>
        </p:spPr>
        <p:txBody>
          <a:bodyPr wrap="none" rtlCol="0" anchor="t"/>
          <a:lstStyle/>
          <a:p>
            <a:pPr indent="0" marL="0">
              <a:lnSpc>
                <a:spcPts val="5468"/>
              </a:lnSpc>
              <a:buNone/>
            </a:pPr>
            <a:r>
              <a:rPr lang="en-US" sz="4374" dirty="0">
                <a:solidFill>
                  <a:srgbClr val="476FD6"/>
                </a:solidFill>
                <a:latin typeface="Roboto Slab" pitchFamily="34" charset="0"/>
                <a:ea typeface="Roboto Slab" pitchFamily="34" charset="-122"/>
                <a:cs typeface="Roboto Slab" pitchFamily="34" charset="-120"/>
              </a:rPr>
              <a:t>Our New Approach</a:t>
            </a:r>
            <a:endParaRPr lang="en-US" sz="4374" dirty="0"/>
          </a:p>
        </p:txBody>
      </p:sp>
      <p:sp>
        <p:nvSpPr>
          <p:cNvPr id="6" name="Text 3"/>
          <p:cNvSpPr/>
          <p:nvPr/>
        </p:nvSpPr>
        <p:spPr>
          <a:xfrm>
            <a:off x="833199" y="4273153"/>
            <a:ext cx="7477601" cy="710803"/>
          </a:xfrm>
          <a:prstGeom prst="rect">
            <a:avLst/>
          </a:prstGeom>
          <a:noFill/>
          <a:ln/>
        </p:spPr>
        <p:txBody>
          <a:bodyPr wrap="square" rtlCol="0" anchor="t"/>
          <a:lstStyle/>
          <a:p>
            <a:pPr indent="0" marL="0">
              <a:lnSpc>
                <a:spcPts val="2799"/>
              </a:lnSpc>
              <a:buNone/>
            </a:pPr>
            <a:r>
              <a:rPr lang="en-US" sz="1750" dirty="0">
                <a:solidFill>
                  <a:srgbClr val="15213F"/>
                </a:solidFill>
                <a:latin typeface="Roboto" pitchFamily="34" charset="0"/>
                <a:ea typeface="Roboto" pitchFamily="34" charset="-122"/>
                <a:cs typeface="Roboto" pitchFamily="34" charset="-120"/>
              </a:rPr>
              <a:t>We propose a learning approach that leverages dynamic user interfaces to adaptively reduce noise in web data, ensuring accurate and reliable insights.</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778907"/>
            <a:ext cx="4443889" cy="694373"/>
          </a:xfrm>
          <a:prstGeom prst="rect">
            <a:avLst/>
          </a:prstGeom>
          <a:noFill/>
          <a:ln/>
        </p:spPr>
        <p:txBody>
          <a:bodyPr wrap="none" rtlCol="0" anchor="t"/>
          <a:lstStyle/>
          <a:p>
            <a:pPr indent="0" marL="0">
              <a:lnSpc>
                <a:spcPts val="5468"/>
              </a:lnSpc>
              <a:buNone/>
            </a:pPr>
            <a:r>
              <a:rPr lang="en-US" sz="4374" dirty="0">
                <a:solidFill>
                  <a:srgbClr val="476FD6"/>
                </a:solidFill>
                <a:latin typeface="Roboto Slab" pitchFamily="34" charset="0"/>
                <a:ea typeface="Roboto Slab" pitchFamily="34" charset="-122"/>
                <a:cs typeface="Roboto Slab" pitchFamily="34" charset="-120"/>
              </a:rPr>
              <a:t>How It Works</a:t>
            </a:r>
            <a:endParaRPr lang="en-US" sz="4374" dirty="0"/>
          </a:p>
        </p:txBody>
      </p:sp>
      <p:sp>
        <p:nvSpPr>
          <p:cNvPr id="5" name="Shape 3"/>
          <p:cNvSpPr/>
          <p:nvPr/>
        </p:nvSpPr>
        <p:spPr>
          <a:xfrm>
            <a:off x="7293054" y="1917621"/>
            <a:ext cx="44410" cy="5533072"/>
          </a:xfrm>
          <a:prstGeom prst="rect">
            <a:avLst/>
          </a:prstGeom>
          <a:solidFill>
            <a:srgbClr val="E7EDF9"/>
          </a:solidFill>
          <a:ln/>
        </p:spPr>
      </p:sp>
      <p:sp>
        <p:nvSpPr>
          <p:cNvPr id="6" name="Shape 4"/>
          <p:cNvSpPr/>
          <p:nvPr/>
        </p:nvSpPr>
        <p:spPr>
          <a:xfrm>
            <a:off x="7565172" y="2318921"/>
            <a:ext cx="777597" cy="44410"/>
          </a:xfrm>
          <a:prstGeom prst="rect">
            <a:avLst/>
          </a:prstGeom>
          <a:solidFill>
            <a:srgbClr val="E7EDF9"/>
          </a:solidFill>
          <a:ln/>
        </p:spPr>
      </p:sp>
      <p:sp>
        <p:nvSpPr>
          <p:cNvPr id="7" name="Shape 5"/>
          <p:cNvSpPr/>
          <p:nvPr/>
        </p:nvSpPr>
        <p:spPr>
          <a:xfrm>
            <a:off x="7065228" y="2091214"/>
            <a:ext cx="499943" cy="499943"/>
          </a:xfrm>
          <a:prstGeom prst="roundRect">
            <a:avLst>
              <a:gd name="adj" fmla="val 26667"/>
            </a:avLst>
          </a:prstGeom>
          <a:solidFill>
            <a:srgbClr val="E7EDF9"/>
          </a:solidFill>
          <a:ln/>
        </p:spPr>
      </p:sp>
      <p:sp>
        <p:nvSpPr>
          <p:cNvPr id="8" name="Text 6"/>
          <p:cNvSpPr/>
          <p:nvPr/>
        </p:nvSpPr>
        <p:spPr>
          <a:xfrm>
            <a:off x="7246560" y="2132886"/>
            <a:ext cx="137160" cy="416481"/>
          </a:xfrm>
          <a:prstGeom prst="rect">
            <a:avLst/>
          </a:prstGeom>
          <a:noFill/>
          <a:ln/>
        </p:spPr>
        <p:txBody>
          <a:bodyPr wrap="none" rtlCol="0" anchor="t"/>
          <a:lstStyle/>
          <a:p>
            <a:pPr algn="ctr" indent="0" marL="0">
              <a:lnSpc>
                <a:spcPts val="3281"/>
              </a:lnSpc>
              <a:buNone/>
            </a:pPr>
            <a:r>
              <a:rPr lang="en-US" sz="2624" dirty="0">
                <a:solidFill>
                  <a:srgbClr val="476FD6"/>
                </a:solidFill>
                <a:latin typeface="Roboto Slab" pitchFamily="34" charset="0"/>
                <a:ea typeface="Roboto Slab" pitchFamily="34" charset="-122"/>
                <a:cs typeface="Roboto Slab" pitchFamily="34" charset="-120"/>
              </a:rPr>
              <a:t>1</a:t>
            </a:r>
            <a:endParaRPr lang="en-US" sz="2624" dirty="0"/>
          </a:p>
        </p:txBody>
      </p:sp>
      <p:sp>
        <p:nvSpPr>
          <p:cNvPr id="9" name="Text 7"/>
          <p:cNvSpPr/>
          <p:nvPr/>
        </p:nvSpPr>
        <p:spPr>
          <a:xfrm>
            <a:off x="8537258" y="2139791"/>
            <a:ext cx="2221944" cy="347186"/>
          </a:xfrm>
          <a:prstGeom prst="rect">
            <a:avLst/>
          </a:prstGeom>
          <a:noFill/>
          <a:ln/>
        </p:spPr>
        <p:txBody>
          <a:bodyPr wrap="none" rtlCol="0" anchor="t"/>
          <a:lstStyle/>
          <a:p>
            <a:pPr algn="l" indent="0" marL="0">
              <a:lnSpc>
                <a:spcPts val="2734"/>
              </a:lnSpc>
              <a:buNone/>
            </a:pPr>
            <a:r>
              <a:rPr lang="en-US" sz="2187" dirty="0">
                <a:solidFill>
                  <a:srgbClr val="476FD6"/>
                </a:solidFill>
                <a:latin typeface="Roboto Slab" pitchFamily="34" charset="0"/>
                <a:ea typeface="Roboto Slab" pitchFamily="34" charset="-122"/>
                <a:cs typeface="Roboto Slab" pitchFamily="34" charset="-120"/>
              </a:rPr>
              <a:t>Data Collection</a:t>
            </a:r>
            <a:endParaRPr lang="en-US" sz="2187" dirty="0"/>
          </a:p>
        </p:txBody>
      </p:sp>
      <p:sp>
        <p:nvSpPr>
          <p:cNvPr id="10" name="Text 8"/>
          <p:cNvSpPr/>
          <p:nvPr/>
        </p:nvSpPr>
        <p:spPr>
          <a:xfrm>
            <a:off x="8537258" y="2709148"/>
            <a:ext cx="4055150" cy="1066205"/>
          </a:xfrm>
          <a:prstGeom prst="rect">
            <a:avLst/>
          </a:prstGeom>
          <a:noFill/>
          <a:ln/>
        </p:spPr>
        <p:txBody>
          <a:bodyPr wrap="square" rtlCol="0" anchor="t"/>
          <a:lstStyle/>
          <a:p>
            <a:pPr algn="l" indent="0" marL="0">
              <a:lnSpc>
                <a:spcPts val="2799"/>
              </a:lnSpc>
              <a:buNone/>
            </a:pPr>
            <a:r>
              <a:rPr lang="en-US" sz="1750" dirty="0">
                <a:solidFill>
                  <a:srgbClr val="15213F"/>
                </a:solidFill>
                <a:latin typeface="Roboto" pitchFamily="34" charset="0"/>
                <a:ea typeface="Roboto" pitchFamily="34" charset="-122"/>
                <a:cs typeface="Roboto" pitchFamily="34" charset="-120"/>
              </a:rPr>
              <a:t>Capture web data using dynamic interfaces that evolve with noise patterns.</a:t>
            </a:r>
            <a:endParaRPr lang="en-US" sz="1750" dirty="0"/>
          </a:p>
        </p:txBody>
      </p:sp>
      <p:sp>
        <p:nvSpPr>
          <p:cNvPr id="11" name="Shape 9"/>
          <p:cNvSpPr/>
          <p:nvPr/>
        </p:nvSpPr>
        <p:spPr>
          <a:xfrm>
            <a:off x="6287631" y="3429774"/>
            <a:ext cx="777597" cy="44410"/>
          </a:xfrm>
          <a:prstGeom prst="rect">
            <a:avLst/>
          </a:prstGeom>
          <a:solidFill>
            <a:srgbClr val="E7EDF9"/>
          </a:solidFill>
          <a:ln/>
        </p:spPr>
      </p:sp>
      <p:sp>
        <p:nvSpPr>
          <p:cNvPr id="12" name="Shape 10"/>
          <p:cNvSpPr/>
          <p:nvPr/>
        </p:nvSpPr>
        <p:spPr>
          <a:xfrm>
            <a:off x="7065228" y="3202067"/>
            <a:ext cx="499943" cy="499943"/>
          </a:xfrm>
          <a:prstGeom prst="roundRect">
            <a:avLst>
              <a:gd name="adj" fmla="val 26667"/>
            </a:avLst>
          </a:prstGeom>
          <a:solidFill>
            <a:srgbClr val="E7EDF9"/>
          </a:solidFill>
          <a:ln/>
        </p:spPr>
      </p:sp>
      <p:sp>
        <p:nvSpPr>
          <p:cNvPr id="13" name="Text 11"/>
          <p:cNvSpPr/>
          <p:nvPr/>
        </p:nvSpPr>
        <p:spPr>
          <a:xfrm>
            <a:off x="7223700" y="3243739"/>
            <a:ext cx="182880" cy="416481"/>
          </a:xfrm>
          <a:prstGeom prst="rect">
            <a:avLst/>
          </a:prstGeom>
          <a:noFill/>
          <a:ln/>
        </p:spPr>
        <p:txBody>
          <a:bodyPr wrap="none" rtlCol="0" anchor="t"/>
          <a:lstStyle/>
          <a:p>
            <a:pPr algn="ctr" indent="0" marL="0">
              <a:lnSpc>
                <a:spcPts val="3281"/>
              </a:lnSpc>
              <a:buNone/>
            </a:pPr>
            <a:r>
              <a:rPr lang="en-US" sz="2624" dirty="0">
                <a:solidFill>
                  <a:srgbClr val="476FD6"/>
                </a:solidFill>
                <a:latin typeface="Roboto Slab" pitchFamily="34" charset="0"/>
                <a:ea typeface="Roboto Slab" pitchFamily="34" charset="-122"/>
                <a:cs typeface="Roboto Slab" pitchFamily="34" charset="-120"/>
              </a:rPr>
              <a:t>2</a:t>
            </a:r>
            <a:endParaRPr lang="en-US" sz="2624" dirty="0"/>
          </a:p>
        </p:txBody>
      </p:sp>
      <p:sp>
        <p:nvSpPr>
          <p:cNvPr id="14" name="Text 12"/>
          <p:cNvSpPr/>
          <p:nvPr/>
        </p:nvSpPr>
        <p:spPr>
          <a:xfrm>
            <a:off x="3871198" y="3250644"/>
            <a:ext cx="2221944" cy="347186"/>
          </a:xfrm>
          <a:prstGeom prst="rect">
            <a:avLst/>
          </a:prstGeom>
          <a:noFill/>
          <a:ln/>
        </p:spPr>
        <p:txBody>
          <a:bodyPr wrap="none" rtlCol="0" anchor="t"/>
          <a:lstStyle/>
          <a:p>
            <a:pPr algn="r" indent="0" marL="0">
              <a:lnSpc>
                <a:spcPts val="2734"/>
              </a:lnSpc>
              <a:buNone/>
            </a:pPr>
            <a:r>
              <a:rPr lang="en-US" sz="2187" dirty="0">
                <a:solidFill>
                  <a:srgbClr val="476FD6"/>
                </a:solidFill>
                <a:latin typeface="Roboto Slab" pitchFamily="34" charset="0"/>
                <a:ea typeface="Roboto Slab" pitchFamily="34" charset="-122"/>
                <a:cs typeface="Roboto Slab" pitchFamily="34" charset="-120"/>
              </a:rPr>
              <a:t>Noise Detection</a:t>
            </a:r>
            <a:endParaRPr lang="en-US" sz="2187" dirty="0"/>
          </a:p>
        </p:txBody>
      </p:sp>
      <p:sp>
        <p:nvSpPr>
          <p:cNvPr id="15" name="Text 13"/>
          <p:cNvSpPr/>
          <p:nvPr/>
        </p:nvSpPr>
        <p:spPr>
          <a:xfrm>
            <a:off x="2037993" y="3820001"/>
            <a:ext cx="4055150" cy="1066205"/>
          </a:xfrm>
          <a:prstGeom prst="rect">
            <a:avLst/>
          </a:prstGeom>
          <a:noFill/>
          <a:ln/>
        </p:spPr>
        <p:txBody>
          <a:bodyPr wrap="square" rtlCol="0" anchor="t"/>
          <a:lstStyle/>
          <a:p>
            <a:pPr algn="r" indent="0" marL="0">
              <a:lnSpc>
                <a:spcPts val="2799"/>
              </a:lnSpc>
              <a:buNone/>
            </a:pPr>
            <a:r>
              <a:rPr lang="en-US" sz="1750" dirty="0">
                <a:solidFill>
                  <a:srgbClr val="15213F"/>
                </a:solidFill>
                <a:latin typeface="Roboto" pitchFamily="34" charset="0"/>
                <a:ea typeface="Roboto" pitchFamily="34" charset="-122"/>
                <a:cs typeface="Roboto" pitchFamily="34" charset="-120"/>
              </a:rPr>
              <a:t>Analyze collected data to identify noise patterns and distinguish them from relevant information.</a:t>
            </a:r>
            <a:endParaRPr lang="en-US" sz="1750" dirty="0"/>
          </a:p>
        </p:txBody>
      </p:sp>
      <p:sp>
        <p:nvSpPr>
          <p:cNvPr id="16" name="Shape 14"/>
          <p:cNvSpPr/>
          <p:nvPr/>
        </p:nvSpPr>
        <p:spPr>
          <a:xfrm>
            <a:off x="7565172" y="4620994"/>
            <a:ext cx="777597" cy="44410"/>
          </a:xfrm>
          <a:prstGeom prst="rect">
            <a:avLst/>
          </a:prstGeom>
          <a:solidFill>
            <a:srgbClr val="E7EDF9"/>
          </a:solidFill>
          <a:ln/>
        </p:spPr>
      </p:sp>
      <p:sp>
        <p:nvSpPr>
          <p:cNvPr id="17" name="Shape 15"/>
          <p:cNvSpPr/>
          <p:nvPr/>
        </p:nvSpPr>
        <p:spPr>
          <a:xfrm>
            <a:off x="7065228" y="4393287"/>
            <a:ext cx="499943" cy="499943"/>
          </a:xfrm>
          <a:prstGeom prst="roundRect">
            <a:avLst>
              <a:gd name="adj" fmla="val 26667"/>
            </a:avLst>
          </a:prstGeom>
          <a:solidFill>
            <a:srgbClr val="E7EDF9"/>
          </a:solidFill>
          <a:ln/>
        </p:spPr>
      </p:sp>
      <p:sp>
        <p:nvSpPr>
          <p:cNvPr id="18" name="Text 16"/>
          <p:cNvSpPr/>
          <p:nvPr/>
        </p:nvSpPr>
        <p:spPr>
          <a:xfrm>
            <a:off x="7223700" y="4434959"/>
            <a:ext cx="182880" cy="416481"/>
          </a:xfrm>
          <a:prstGeom prst="rect">
            <a:avLst/>
          </a:prstGeom>
          <a:noFill/>
          <a:ln/>
        </p:spPr>
        <p:txBody>
          <a:bodyPr wrap="none" rtlCol="0" anchor="t"/>
          <a:lstStyle/>
          <a:p>
            <a:pPr algn="ctr" indent="0" marL="0">
              <a:lnSpc>
                <a:spcPts val="3281"/>
              </a:lnSpc>
              <a:buNone/>
            </a:pPr>
            <a:r>
              <a:rPr lang="en-US" sz="2624" dirty="0">
                <a:solidFill>
                  <a:srgbClr val="476FD6"/>
                </a:solidFill>
                <a:latin typeface="Roboto Slab" pitchFamily="34" charset="0"/>
                <a:ea typeface="Roboto Slab" pitchFamily="34" charset="-122"/>
                <a:cs typeface="Roboto Slab" pitchFamily="34" charset="-120"/>
              </a:rPr>
              <a:t>3</a:t>
            </a:r>
            <a:endParaRPr lang="en-US" sz="2624" dirty="0"/>
          </a:p>
        </p:txBody>
      </p:sp>
      <p:sp>
        <p:nvSpPr>
          <p:cNvPr id="19" name="Text 17"/>
          <p:cNvSpPr/>
          <p:nvPr/>
        </p:nvSpPr>
        <p:spPr>
          <a:xfrm>
            <a:off x="8537258" y="4441865"/>
            <a:ext cx="2221944" cy="347186"/>
          </a:xfrm>
          <a:prstGeom prst="rect">
            <a:avLst/>
          </a:prstGeom>
          <a:noFill/>
          <a:ln/>
        </p:spPr>
        <p:txBody>
          <a:bodyPr wrap="none" rtlCol="0" anchor="t"/>
          <a:lstStyle/>
          <a:p>
            <a:pPr algn="l" indent="0" marL="0">
              <a:lnSpc>
                <a:spcPts val="2734"/>
              </a:lnSpc>
              <a:buNone/>
            </a:pPr>
            <a:r>
              <a:rPr lang="en-US" sz="2187" dirty="0">
                <a:solidFill>
                  <a:srgbClr val="476FD6"/>
                </a:solidFill>
                <a:latin typeface="Roboto Slab" pitchFamily="34" charset="0"/>
                <a:ea typeface="Roboto Slab" pitchFamily="34" charset="-122"/>
                <a:cs typeface="Roboto Slab" pitchFamily="34" charset="-120"/>
              </a:rPr>
              <a:t>Noise Reduction</a:t>
            </a:r>
            <a:endParaRPr lang="en-US" sz="2187" dirty="0"/>
          </a:p>
        </p:txBody>
      </p:sp>
      <p:sp>
        <p:nvSpPr>
          <p:cNvPr id="20" name="Text 18"/>
          <p:cNvSpPr/>
          <p:nvPr/>
        </p:nvSpPr>
        <p:spPr>
          <a:xfrm>
            <a:off x="8537258" y="5011222"/>
            <a:ext cx="4055150" cy="710803"/>
          </a:xfrm>
          <a:prstGeom prst="rect">
            <a:avLst/>
          </a:prstGeom>
          <a:noFill/>
          <a:ln/>
        </p:spPr>
        <p:txBody>
          <a:bodyPr wrap="square" rtlCol="0" anchor="t"/>
          <a:lstStyle/>
          <a:p>
            <a:pPr algn="l" indent="0" marL="0">
              <a:lnSpc>
                <a:spcPts val="2799"/>
              </a:lnSpc>
              <a:buNone/>
            </a:pPr>
            <a:r>
              <a:rPr lang="en-US" sz="1750" dirty="0">
                <a:solidFill>
                  <a:srgbClr val="15213F"/>
                </a:solidFill>
                <a:latin typeface="Roboto" pitchFamily="34" charset="0"/>
                <a:ea typeface="Roboto" pitchFamily="34" charset="-122"/>
                <a:cs typeface="Roboto" pitchFamily="34" charset="-120"/>
              </a:rPr>
              <a:t>Apply machine learning techniques to minimize noise and enhance data quality.</a:t>
            </a:r>
            <a:endParaRPr lang="en-US" sz="1750" dirty="0"/>
          </a:p>
        </p:txBody>
      </p:sp>
      <p:sp>
        <p:nvSpPr>
          <p:cNvPr id="21" name="Shape 19"/>
          <p:cNvSpPr/>
          <p:nvPr/>
        </p:nvSpPr>
        <p:spPr>
          <a:xfrm>
            <a:off x="6287631" y="5772090"/>
            <a:ext cx="777597" cy="44410"/>
          </a:xfrm>
          <a:prstGeom prst="rect">
            <a:avLst/>
          </a:prstGeom>
          <a:solidFill>
            <a:srgbClr val="E7EDF9"/>
          </a:solidFill>
          <a:ln/>
        </p:spPr>
      </p:sp>
      <p:sp>
        <p:nvSpPr>
          <p:cNvPr id="22" name="Shape 20"/>
          <p:cNvSpPr/>
          <p:nvPr/>
        </p:nvSpPr>
        <p:spPr>
          <a:xfrm>
            <a:off x="7065228" y="5544383"/>
            <a:ext cx="499943" cy="499943"/>
          </a:xfrm>
          <a:prstGeom prst="roundRect">
            <a:avLst>
              <a:gd name="adj" fmla="val 26667"/>
            </a:avLst>
          </a:prstGeom>
          <a:solidFill>
            <a:srgbClr val="E7EDF9"/>
          </a:solidFill>
          <a:ln/>
        </p:spPr>
      </p:sp>
      <p:sp>
        <p:nvSpPr>
          <p:cNvPr id="23" name="Text 21"/>
          <p:cNvSpPr/>
          <p:nvPr/>
        </p:nvSpPr>
        <p:spPr>
          <a:xfrm>
            <a:off x="7219890" y="5586055"/>
            <a:ext cx="190500" cy="416481"/>
          </a:xfrm>
          <a:prstGeom prst="rect">
            <a:avLst/>
          </a:prstGeom>
          <a:noFill/>
          <a:ln/>
        </p:spPr>
        <p:txBody>
          <a:bodyPr wrap="none" rtlCol="0" anchor="t"/>
          <a:lstStyle/>
          <a:p>
            <a:pPr algn="ctr" indent="0" marL="0">
              <a:lnSpc>
                <a:spcPts val="3281"/>
              </a:lnSpc>
              <a:buNone/>
            </a:pPr>
            <a:r>
              <a:rPr lang="en-US" sz="2624" dirty="0">
                <a:solidFill>
                  <a:srgbClr val="476FD6"/>
                </a:solidFill>
                <a:latin typeface="Roboto Slab" pitchFamily="34" charset="0"/>
                <a:ea typeface="Roboto Slab" pitchFamily="34" charset="-122"/>
                <a:cs typeface="Roboto Slab" pitchFamily="34" charset="-120"/>
              </a:rPr>
              <a:t>4</a:t>
            </a:r>
            <a:endParaRPr lang="en-US" sz="2624" dirty="0"/>
          </a:p>
        </p:txBody>
      </p:sp>
      <p:sp>
        <p:nvSpPr>
          <p:cNvPr id="24" name="Text 22"/>
          <p:cNvSpPr/>
          <p:nvPr/>
        </p:nvSpPr>
        <p:spPr>
          <a:xfrm>
            <a:off x="3871198" y="5592961"/>
            <a:ext cx="2221944" cy="347186"/>
          </a:xfrm>
          <a:prstGeom prst="rect">
            <a:avLst/>
          </a:prstGeom>
          <a:noFill/>
          <a:ln/>
        </p:spPr>
        <p:txBody>
          <a:bodyPr wrap="none" rtlCol="0" anchor="t"/>
          <a:lstStyle/>
          <a:p>
            <a:pPr algn="r" indent="0" marL="0">
              <a:lnSpc>
                <a:spcPts val="2734"/>
              </a:lnSpc>
              <a:buNone/>
            </a:pPr>
            <a:r>
              <a:rPr lang="en-US" sz="2187" dirty="0">
                <a:solidFill>
                  <a:srgbClr val="476FD6"/>
                </a:solidFill>
                <a:latin typeface="Roboto Slab" pitchFamily="34" charset="0"/>
                <a:ea typeface="Roboto Slab" pitchFamily="34" charset="-122"/>
                <a:cs typeface="Roboto Slab" pitchFamily="34" charset="-120"/>
              </a:rPr>
              <a:t>Evaluation</a:t>
            </a:r>
            <a:endParaRPr lang="en-US" sz="2187" dirty="0"/>
          </a:p>
        </p:txBody>
      </p:sp>
      <p:sp>
        <p:nvSpPr>
          <p:cNvPr id="25" name="Text 23"/>
          <p:cNvSpPr/>
          <p:nvPr/>
        </p:nvSpPr>
        <p:spPr>
          <a:xfrm>
            <a:off x="2037993" y="6162318"/>
            <a:ext cx="4055150" cy="1066205"/>
          </a:xfrm>
          <a:prstGeom prst="rect">
            <a:avLst/>
          </a:prstGeom>
          <a:noFill/>
          <a:ln/>
        </p:spPr>
        <p:txBody>
          <a:bodyPr wrap="square" rtlCol="0" anchor="t"/>
          <a:lstStyle/>
          <a:p>
            <a:pPr algn="r" indent="0" marL="0">
              <a:lnSpc>
                <a:spcPts val="2799"/>
              </a:lnSpc>
              <a:buNone/>
            </a:pPr>
            <a:r>
              <a:rPr lang="en-US" sz="1750" dirty="0">
                <a:solidFill>
                  <a:srgbClr val="15213F"/>
                </a:solidFill>
                <a:latin typeface="Roboto" pitchFamily="34" charset="0"/>
                <a:ea typeface="Roboto" pitchFamily="34" charset="-122"/>
                <a:cs typeface="Roboto" pitchFamily="34" charset="-120"/>
              </a:rPr>
              <a:t>Evaluate the effectiveness of the noise reduction approach through rigorous testing and validation.</a:t>
            </a:r>
            <a:endParaRPr lang="en-US" sz="1750" dirty="0"/>
          </a:p>
        </p:txBody>
      </p:sp>
      <p:pic>
        <p:nvPicPr>
          <p:cNvPr id="26"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1709857"/>
            <a:ext cx="5334000" cy="694373"/>
          </a:xfrm>
          <a:prstGeom prst="rect">
            <a:avLst/>
          </a:prstGeom>
          <a:noFill/>
          <a:ln/>
        </p:spPr>
        <p:txBody>
          <a:bodyPr wrap="none" rtlCol="0" anchor="t"/>
          <a:lstStyle/>
          <a:p>
            <a:pPr indent="0" marL="0">
              <a:lnSpc>
                <a:spcPts val="5468"/>
              </a:lnSpc>
              <a:buNone/>
            </a:pPr>
            <a:r>
              <a:rPr lang="en-US" sz="4374" dirty="0">
                <a:solidFill>
                  <a:srgbClr val="476FD6"/>
                </a:solidFill>
                <a:latin typeface="Roboto Slab" pitchFamily="34" charset="0"/>
                <a:ea typeface="Roboto Slab" pitchFamily="34" charset="-122"/>
                <a:cs typeface="Roboto Slab" pitchFamily="34" charset="-120"/>
              </a:rPr>
              <a:t>Results and Benefits</a:t>
            </a:r>
            <a:endParaRPr lang="en-US" sz="4374" dirty="0"/>
          </a:p>
        </p:txBody>
      </p:sp>
      <p:sp>
        <p:nvSpPr>
          <p:cNvPr id="5" name="Shape 3"/>
          <p:cNvSpPr/>
          <p:nvPr/>
        </p:nvSpPr>
        <p:spPr>
          <a:xfrm>
            <a:off x="2037993" y="2848570"/>
            <a:ext cx="5166122" cy="1724501"/>
          </a:xfrm>
          <a:prstGeom prst="roundRect">
            <a:avLst>
              <a:gd name="adj" fmla="val 7731"/>
            </a:avLst>
          </a:prstGeom>
          <a:solidFill>
            <a:srgbClr val="E7EDF9"/>
          </a:solidFill>
          <a:ln/>
        </p:spPr>
      </p:sp>
      <p:sp>
        <p:nvSpPr>
          <p:cNvPr id="6" name="Text 4"/>
          <p:cNvSpPr/>
          <p:nvPr/>
        </p:nvSpPr>
        <p:spPr>
          <a:xfrm>
            <a:off x="2260163" y="3070741"/>
            <a:ext cx="2926080" cy="347186"/>
          </a:xfrm>
          <a:prstGeom prst="rect">
            <a:avLst/>
          </a:prstGeom>
          <a:noFill/>
          <a:ln/>
        </p:spPr>
        <p:txBody>
          <a:bodyPr wrap="none" rtlCol="0" anchor="t"/>
          <a:lstStyle/>
          <a:p>
            <a:pPr indent="0" marL="0">
              <a:lnSpc>
                <a:spcPts val="2734"/>
              </a:lnSpc>
              <a:buNone/>
            </a:pPr>
            <a:r>
              <a:rPr lang="en-US" sz="2187" dirty="0">
                <a:solidFill>
                  <a:srgbClr val="476FD6"/>
                </a:solidFill>
                <a:latin typeface="Roboto Slab" pitchFamily="34" charset="0"/>
                <a:ea typeface="Roboto Slab" pitchFamily="34" charset="-122"/>
                <a:cs typeface="Roboto Slab" pitchFamily="34" charset="-120"/>
              </a:rPr>
              <a:t>Improved Data Quality</a:t>
            </a:r>
            <a:endParaRPr lang="en-US" sz="2187" dirty="0"/>
          </a:p>
        </p:txBody>
      </p:sp>
      <p:sp>
        <p:nvSpPr>
          <p:cNvPr id="7" name="Text 5"/>
          <p:cNvSpPr/>
          <p:nvPr/>
        </p:nvSpPr>
        <p:spPr>
          <a:xfrm>
            <a:off x="2260163" y="3640098"/>
            <a:ext cx="4721781" cy="710803"/>
          </a:xfrm>
          <a:prstGeom prst="rect">
            <a:avLst/>
          </a:prstGeom>
          <a:noFill/>
          <a:ln/>
        </p:spPr>
        <p:txBody>
          <a:bodyPr wrap="square" rtlCol="0" anchor="t"/>
          <a:lstStyle/>
          <a:p>
            <a:pPr indent="0" marL="0">
              <a:lnSpc>
                <a:spcPts val="2799"/>
              </a:lnSpc>
              <a:buNone/>
            </a:pPr>
            <a:r>
              <a:rPr lang="en-US" sz="1750" dirty="0">
                <a:solidFill>
                  <a:srgbClr val="15213F"/>
                </a:solidFill>
                <a:latin typeface="Roboto" pitchFamily="34" charset="0"/>
                <a:ea typeface="Roboto" pitchFamily="34" charset="-122"/>
                <a:cs typeface="Roboto" pitchFamily="34" charset="-120"/>
              </a:rPr>
              <a:t>Significantly reduce noise, resulting in higher-quality web data.</a:t>
            </a:r>
            <a:endParaRPr lang="en-US" sz="1750" dirty="0"/>
          </a:p>
        </p:txBody>
      </p:sp>
      <p:sp>
        <p:nvSpPr>
          <p:cNvPr id="8" name="Shape 6"/>
          <p:cNvSpPr/>
          <p:nvPr/>
        </p:nvSpPr>
        <p:spPr>
          <a:xfrm>
            <a:off x="7426285" y="2848570"/>
            <a:ext cx="5166122" cy="1724501"/>
          </a:xfrm>
          <a:prstGeom prst="roundRect">
            <a:avLst>
              <a:gd name="adj" fmla="val 7731"/>
            </a:avLst>
          </a:prstGeom>
          <a:solidFill>
            <a:srgbClr val="E7EDF9"/>
          </a:solidFill>
          <a:ln/>
        </p:spPr>
      </p:sp>
      <p:sp>
        <p:nvSpPr>
          <p:cNvPr id="9" name="Text 7"/>
          <p:cNvSpPr/>
          <p:nvPr/>
        </p:nvSpPr>
        <p:spPr>
          <a:xfrm>
            <a:off x="7648456" y="3070741"/>
            <a:ext cx="2308860" cy="347186"/>
          </a:xfrm>
          <a:prstGeom prst="rect">
            <a:avLst/>
          </a:prstGeom>
          <a:noFill/>
          <a:ln/>
        </p:spPr>
        <p:txBody>
          <a:bodyPr wrap="none" rtlCol="0" anchor="t"/>
          <a:lstStyle/>
          <a:p>
            <a:pPr indent="0" marL="0">
              <a:lnSpc>
                <a:spcPts val="2734"/>
              </a:lnSpc>
              <a:buNone/>
            </a:pPr>
            <a:r>
              <a:rPr lang="en-US" sz="2187" dirty="0">
                <a:solidFill>
                  <a:srgbClr val="476FD6"/>
                </a:solidFill>
                <a:latin typeface="Roboto Slab" pitchFamily="34" charset="0"/>
                <a:ea typeface="Roboto Slab" pitchFamily="34" charset="-122"/>
                <a:cs typeface="Roboto Slab" pitchFamily="34" charset="-120"/>
              </a:rPr>
              <a:t>Accurate Insights</a:t>
            </a:r>
            <a:endParaRPr lang="en-US" sz="2187" dirty="0"/>
          </a:p>
        </p:txBody>
      </p:sp>
      <p:sp>
        <p:nvSpPr>
          <p:cNvPr id="10" name="Text 8"/>
          <p:cNvSpPr/>
          <p:nvPr/>
        </p:nvSpPr>
        <p:spPr>
          <a:xfrm>
            <a:off x="7648456" y="3640098"/>
            <a:ext cx="4721781" cy="710803"/>
          </a:xfrm>
          <a:prstGeom prst="rect">
            <a:avLst/>
          </a:prstGeom>
          <a:noFill/>
          <a:ln/>
        </p:spPr>
        <p:txBody>
          <a:bodyPr wrap="square" rtlCol="0" anchor="t"/>
          <a:lstStyle/>
          <a:p>
            <a:pPr indent="0" marL="0">
              <a:lnSpc>
                <a:spcPts val="2799"/>
              </a:lnSpc>
              <a:buNone/>
            </a:pPr>
            <a:r>
              <a:rPr lang="en-US" sz="1750" dirty="0">
                <a:solidFill>
                  <a:srgbClr val="15213F"/>
                </a:solidFill>
                <a:latin typeface="Roboto" pitchFamily="34" charset="0"/>
                <a:ea typeface="Roboto" pitchFamily="34" charset="-122"/>
                <a:cs typeface="Roboto" pitchFamily="34" charset="-120"/>
              </a:rPr>
              <a:t>Enhance the accuracy and reliability of data-driven insights.</a:t>
            </a:r>
            <a:endParaRPr lang="en-US" sz="1750" dirty="0"/>
          </a:p>
        </p:txBody>
      </p:sp>
      <p:sp>
        <p:nvSpPr>
          <p:cNvPr id="11" name="Shape 9"/>
          <p:cNvSpPr/>
          <p:nvPr/>
        </p:nvSpPr>
        <p:spPr>
          <a:xfrm>
            <a:off x="2037993" y="4795242"/>
            <a:ext cx="5166122" cy="1724501"/>
          </a:xfrm>
          <a:prstGeom prst="roundRect">
            <a:avLst>
              <a:gd name="adj" fmla="val 7731"/>
            </a:avLst>
          </a:prstGeom>
          <a:solidFill>
            <a:srgbClr val="E7EDF9"/>
          </a:solidFill>
          <a:ln/>
        </p:spPr>
      </p:sp>
      <p:sp>
        <p:nvSpPr>
          <p:cNvPr id="12" name="Text 10"/>
          <p:cNvSpPr/>
          <p:nvPr/>
        </p:nvSpPr>
        <p:spPr>
          <a:xfrm>
            <a:off x="2260163" y="5017413"/>
            <a:ext cx="3002280" cy="347186"/>
          </a:xfrm>
          <a:prstGeom prst="rect">
            <a:avLst/>
          </a:prstGeom>
          <a:noFill/>
          <a:ln/>
        </p:spPr>
        <p:txBody>
          <a:bodyPr wrap="none" rtlCol="0" anchor="t"/>
          <a:lstStyle/>
          <a:p>
            <a:pPr indent="0" marL="0">
              <a:lnSpc>
                <a:spcPts val="2734"/>
              </a:lnSpc>
              <a:buNone/>
            </a:pPr>
            <a:r>
              <a:rPr lang="en-US" sz="2187" dirty="0">
                <a:solidFill>
                  <a:srgbClr val="476FD6"/>
                </a:solidFill>
                <a:latin typeface="Roboto Slab" pitchFamily="34" charset="0"/>
                <a:ea typeface="Roboto Slab" pitchFamily="34" charset="-122"/>
                <a:cs typeface="Roboto Slab" pitchFamily="34" charset="-120"/>
              </a:rPr>
              <a:t>Time and Cost Savings</a:t>
            </a:r>
            <a:endParaRPr lang="en-US" sz="2187" dirty="0"/>
          </a:p>
        </p:txBody>
      </p:sp>
      <p:sp>
        <p:nvSpPr>
          <p:cNvPr id="13" name="Text 11"/>
          <p:cNvSpPr/>
          <p:nvPr/>
        </p:nvSpPr>
        <p:spPr>
          <a:xfrm>
            <a:off x="2260163" y="5586770"/>
            <a:ext cx="4721781" cy="710803"/>
          </a:xfrm>
          <a:prstGeom prst="rect">
            <a:avLst/>
          </a:prstGeom>
          <a:noFill/>
          <a:ln/>
        </p:spPr>
        <p:txBody>
          <a:bodyPr wrap="square" rtlCol="0" anchor="t"/>
          <a:lstStyle/>
          <a:p>
            <a:pPr indent="0" marL="0">
              <a:lnSpc>
                <a:spcPts val="2799"/>
              </a:lnSpc>
              <a:buNone/>
            </a:pPr>
            <a:r>
              <a:rPr lang="en-US" sz="1750" dirty="0">
                <a:solidFill>
                  <a:srgbClr val="15213F"/>
                </a:solidFill>
                <a:latin typeface="Roboto" pitchFamily="34" charset="0"/>
                <a:ea typeface="Roboto" pitchFamily="34" charset="-122"/>
                <a:cs typeface="Roboto" pitchFamily="34" charset="-120"/>
              </a:rPr>
              <a:t>Reduce the need for manual data cleaning, saving valuable time and resources.</a:t>
            </a:r>
            <a:endParaRPr lang="en-US" sz="1750" dirty="0"/>
          </a:p>
        </p:txBody>
      </p:sp>
      <p:sp>
        <p:nvSpPr>
          <p:cNvPr id="14" name="Shape 12"/>
          <p:cNvSpPr/>
          <p:nvPr/>
        </p:nvSpPr>
        <p:spPr>
          <a:xfrm>
            <a:off x="7426285" y="4795242"/>
            <a:ext cx="5166122" cy="1724501"/>
          </a:xfrm>
          <a:prstGeom prst="roundRect">
            <a:avLst>
              <a:gd name="adj" fmla="val 7731"/>
            </a:avLst>
          </a:prstGeom>
          <a:solidFill>
            <a:srgbClr val="E7EDF9"/>
          </a:solidFill>
          <a:ln/>
        </p:spPr>
      </p:sp>
      <p:sp>
        <p:nvSpPr>
          <p:cNvPr id="15" name="Text 13"/>
          <p:cNvSpPr/>
          <p:nvPr/>
        </p:nvSpPr>
        <p:spPr>
          <a:xfrm>
            <a:off x="7648456" y="5017413"/>
            <a:ext cx="3086100" cy="347186"/>
          </a:xfrm>
          <a:prstGeom prst="rect">
            <a:avLst/>
          </a:prstGeom>
          <a:noFill/>
          <a:ln/>
        </p:spPr>
        <p:txBody>
          <a:bodyPr wrap="none" rtlCol="0" anchor="t"/>
          <a:lstStyle/>
          <a:p>
            <a:pPr indent="0" marL="0">
              <a:lnSpc>
                <a:spcPts val="2734"/>
              </a:lnSpc>
              <a:buNone/>
            </a:pPr>
            <a:r>
              <a:rPr lang="en-US" sz="2187" dirty="0">
                <a:solidFill>
                  <a:srgbClr val="476FD6"/>
                </a:solidFill>
                <a:latin typeface="Roboto Slab" pitchFamily="34" charset="0"/>
                <a:ea typeface="Roboto Slab" pitchFamily="34" charset="-122"/>
                <a:cs typeface="Roboto Slab" pitchFamily="34" charset="-120"/>
              </a:rPr>
              <a:t>Better Decision Making</a:t>
            </a:r>
            <a:endParaRPr lang="en-US" sz="2187" dirty="0"/>
          </a:p>
        </p:txBody>
      </p:sp>
      <p:sp>
        <p:nvSpPr>
          <p:cNvPr id="16" name="Text 14"/>
          <p:cNvSpPr/>
          <p:nvPr/>
        </p:nvSpPr>
        <p:spPr>
          <a:xfrm>
            <a:off x="7648456" y="5586770"/>
            <a:ext cx="4721781" cy="710803"/>
          </a:xfrm>
          <a:prstGeom prst="rect">
            <a:avLst/>
          </a:prstGeom>
          <a:noFill/>
          <a:ln/>
        </p:spPr>
        <p:txBody>
          <a:bodyPr wrap="square" rtlCol="0" anchor="t"/>
          <a:lstStyle/>
          <a:p>
            <a:pPr indent="0" marL="0">
              <a:lnSpc>
                <a:spcPts val="2799"/>
              </a:lnSpc>
              <a:buNone/>
            </a:pPr>
            <a:r>
              <a:rPr lang="en-US" sz="1750" dirty="0">
                <a:solidFill>
                  <a:srgbClr val="15213F"/>
                </a:solidFill>
                <a:latin typeface="Roboto" pitchFamily="34" charset="0"/>
                <a:ea typeface="Roboto" pitchFamily="34" charset="-122"/>
                <a:cs typeface="Roboto" pitchFamily="34" charset="-120"/>
              </a:rPr>
              <a:t>Enable more informed and effective decision-making processes based on reliable data.</a:t>
            </a:r>
            <a:endParaRPr lang="en-US" sz="1750" dirty="0"/>
          </a:p>
        </p:txBody>
      </p:sp>
      <p:pic>
        <p:nvPicPr>
          <p:cNvPr id="17"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BFCFE">
              <a:alpha val="85000"/>
            </a:srgbClr>
          </a:solidFill>
          <a:ln/>
        </p:spPr>
      </p:sp>
      <p:sp>
        <p:nvSpPr>
          <p:cNvPr id="6" name="Text 3"/>
          <p:cNvSpPr/>
          <p:nvPr/>
        </p:nvSpPr>
        <p:spPr>
          <a:xfrm>
            <a:off x="2037993" y="3245525"/>
            <a:ext cx="4732020" cy="694373"/>
          </a:xfrm>
          <a:prstGeom prst="rect">
            <a:avLst/>
          </a:prstGeom>
          <a:noFill/>
          <a:ln/>
        </p:spPr>
        <p:txBody>
          <a:bodyPr wrap="none" rtlCol="0" anchor="t"/>
          <a:lstStyle/>
          <a:p>
            <a:pPr indent="0" marL="0">
              <a:lnSpc>
                <a:spcPts val="5468"/>
              </a:lnSpc>
              <a:buNone/>
            </a:pPr>
            <a:r>
              <a:rPr lang="en-US" sz="4374" dirty="0">
                <a:solidFill>
                  <a:srgbClr val="476FD6"/>
                </a:solidFill>
                <a:latin typeface="Roboto Slab" pitchFamily="34" charset="0"/>
                <a:ea typeface="Roboto Slab" pitchFamily="34" charset="-122"/>
                <a:cs typeface="Roboto Slab" pitchFamily="34" charset="-120"/>
              </a:rPr>
              <a:t>Proposed Solution</a:t>
            </a:r>
            <a:endParaRPr lang="en-US" sz="4374" dirty="0"/>
          </a:p>
        </p:txBody>
      </p:sp>
      <p:sp>
        <p:nvSpPr>
          <p:cNvPr id="7" name="Text 4"/>
          <p:cNvSpPr/>
          <p:nvPr/>
        </p:nvSpPr>
        <p:spPr>
          <a:xfrm>
            <a:off x="2037993" y="4273153"/>
            <a:ext cx="10554414" cy="710803"/>
          </a:xfrm>
          <a:prstGeom prst="rect">
            <a:avLst/>
          </a:prstGeom>
          <a:noFill/>
          <a:ln/>
        </p:spPr>
        <p:txBody>
          <a:bodyPr wrap="square" rtlCol="0" anchor="t"/>
          <a:lstStyle/>
          <a:p>
            <a:pPr indent="0" marL="0">
              <a:lnSpc>
                <a:spcPts val="2799"/>
              </a:lnSpc>
              <a:buNone/>
            </a:pPr>
            <a:r>
              <a:rPr lang="en-US" sz="1750" dirty="0">
                <a:solidFill>
                  <a:srgbClr val="15213F"/>
                </a:solidFill>
                <a:latin typeface="Roboto" pitchFamily="34" charset="0"/>
                <a:ea typeface="Roboto" pitchFamily="34" charset="-122"/>
                <a:cs typeface="Roboto" pitchFamily="34" charset="-120"/>
              </a:rPr>
              <a:t>Our proposed solution combines user-friendly dynamic interfaces with advanced machine learning techniques to achieve noise reduction in web data.</a:t>
            </a:r>
            <a:endParaRPr lang="en-US" sz="1750"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14</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2023-11-08T13:17:04Z</dcterms:created>
  <dcterms:modified xsi:type="dcterms:W3CDTF">2023-11-08T13:17:04Z</dcterms:modified>
</cp:coreProperties>
</file>